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731520" y="548640"/>
            <a:ext cx="10728655" cy="2011680"/>
          </a:xfrm>
          <a:prstGeom prst="roundRect">
            <a:avLst/>
          </a:prstGeom>
          <a:solidFill>
            <a:srgbClr val="F0F9FF"/>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685800"/>
            <a:ext cx="10058400" cy="1645920"/>
          </a:xfrm>
          <a:prstGeom prst="rect">
            <a:avLst/>
          </a:prstGeom>
          <a:noFill/>
        </p:spPr>
        <p:txBody>
          <a:bodyPr wrap="square">
            <a:spAutoFit/>
          </a:bodyPr>
          <a:lstStyle/>
          <a:p>
            <a:pPr>
              <a:defRPr sz="1200" b="1">
                <a:solidFill>
                  <a:srgbClr val="0284C7"/>
                </a:solidFill>
              </a:defRPr>
            </a:pPr>
            <a:r>
              <a:t>KHAN WAHID &amp; CO. • AUDIT &amp; ASSURANCE OPERATING SYSTEM (ISA 2026)</a:t>
            </a:r>
          </a:p>
          <a:p>
            <a:pPr>
              <a:defRPr sz="2400" b="1">
                <a:solidFill>
                  <a:srgbClr val="0F172A"/>
                </a:solidFill>
              </a:defRPr>
            </a:pPr>
            <a:r>
              <a:t>Next-Generation Digital Audit &amp; Quality Management Operating System</a:t>
            </a:r>
          </a:p>
          <a:p>
            <a:pPr>
              <a:defRPr sz="1200">
                <a:solidFill>
                  <a:srgbClr val="334155"/>
                </a:solidFill>
              </a:defRPr>
            </a:pPr>
            <a:r>
              <a:t>Built strictly on International Standards on Auditing (ISA 315–700), ISQM 1/2, COSO, and IIA IPPF.</a:t>
            </a:r>
            <a:br/>
            <a:r>
              <a:t>Eliminates manual sampling bias, enforces 4-tier Merkle quorums, and provides institutional quality governance.</a:t>
            </a:r>
          </a:p>
        </p:txBody>
      </p:sp>
      <p:sp>
        <p:nvSpPr>
          <p:cNvPr id="5" name="Rounded Rectangle 4"/>
          <p:cNvSpPr/>
          <p:nvPr/>
        </p:nvSpPr>
        <p:spPr>
          <a:xfrm>
            <a:off x="731520" y="2743200"/>
            <a:ext cx="2514600" cy="182880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68680" y="288036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7" name="TextBox 6"/>
          <p:cNvSpPr txBox="1"/>
          <p:nvPr/>
        </p:nvSpPr>
        <p:spPr>
          <a:xfrm>
            <a:off x="1325880" y="2852928"/>
            <a:ext cx="1828800" cy="1645920"/>
          </a:xfrm>
          <a:prstGeom prst="rect">
            <a:avLst/>
          </a:prstGeom>
          <a:noFill/>
        </p:spPr>
        <p:txBody>
          <a:bodyPr wrap="square">
            <a:spAutoFit/>
          </a:bodyPr>
          <a:lstStyle/>
          <a:p>
            <a:pPr>
              <a:defRPr sz="1200" b="1">
                <a:solidFill>
                  <a:srgbClr val="0F172A"/>
                </a:solidFill>
              </a:defRPr>
            </a:pPr>
            <a:r>
              <a:t>Step 1: Firm Setup</a:t>
            </a:r>
          </a:p>
          <a:p>
            <a:pPr>
              <a:defRPr sz="1000">
                <a:solidFill>
                  <a:srgbClr val="64748B"/>
                </a:solidFill>
              </a:defRPr>
            </a:pPr>
            <a:r>
              <a:t>Zero-trust tenant vault creation with Managing Partner Master Key (Bitmask 15).</a:t>
            </a:r>
          </a:p>
        </p:txBody>
      </p:sp>
      <p:sp>
        <p:nvSpPr>
          <p:cNvPr id="8" name="Rounded Rectangle 7"/>
          <p:cNvSpPr/>
          <p:nvPr/>
        </p:nvSpPr>
        <p:spPr>
          <a:xfrm>
            <a:off x="3474720" y="2743200"/>
            <a:ext cx="2514600" cy="182880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3611880" y="288036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0" name="TextBox 9"/>
          <p:cNvSpPr txBox="1"/>
          <p:nvPr/>
        </p:nvSpPr>
        <p:spPr>
          <a:xfrm>
            <a:off x="4069080" y="2852928"/>
            <a:ext cx="1828800" cy="1645920"/>
          </a:xfrm>
          <a:prstGeom prst="rect">
            <a:avLst/>
          </a:prstGeom>
          <a:noFill/>
        </p:spPr>
        <p:txBody>
          <a:bodyPr wrap="square">
            <a:spAutoFit/>
          </a:bodyPr>
          <a:lstStyle/>
          <a:p>
            <a:pPr>
              <a:defRPr sz="1200" b="1">
                <a:solidFill>
                  <a:srgbClr val="0F172A"/>
                </a:solidFill>
              </a:defRPr>
            </a:pPr>
            <a:r>
              <a:t>Step 2: Standards &amp; SOPs</a:t>
            </a:r>
          </a:p>
          <a:p>
            <a:pPr>
              <a:defRPr sz="1000">
                <a:solidFill>
                  <a:srgbClr val="64748B"/>
                </a:solidFill>
              </a:defRPr>
            </a:pPr>
            <a:r>
              <a:t>Proprietary firm manual ingestion, SHA-256 chunking &amp; AI retrieval.</a:t>
            </a:r>
          </a:p>
        </p:txBody>
      </p:sp>
      <p:sp>
        <p:nvSpPr>
          <p:cNvPr id="11" name="Rounded Rectangle 10"/>
          <p:cNvSpPr/>
          <p:nvPr/>
        </p:nvSpPr>
        <p:spPr>
          <a:xfrm>
            <a:off x="6217920" y="2743200"/>
            <a:ext cx="2514600" cy="182880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6355080" y="288036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3" name="TextBox 12"/>
          <p:cNvSpPr txBox="1"/>
          <p:nvPr/>
        </p:nvSpPr>
        <p:spPr>
          <a:xfrm>
            <a:off x="6812280" y="2852928"/>
            <a:ext cx="1828800" cy="1645920"/>
          </a:xfrm>
          <a:prstGeom prst="rect">
            <a:avLst/>
          </a:prstGeom>
          <a:noFill/>
        </p:spPr>
        <p:txBody>
          <a:bodyPr wrap="square">
            <a:spAutoFit/>
          </a:bodyPr>
          <a:lstStyle/>
          <a:p>
            <a:pPr>
              <a:defRPr sz="1200" b="1">
                <a:solidFill>
                  <a:srgbClr val="0F172A"/>
                </a:solidFill>
              </a:defRPr>
            </a:pPr>
            <a:r>
              <a:t>Step 3: Client Profiling</a:t>
            </a:r>
          </a:p>
          <a:p>
            <a:pPr>
              <a:defRPr sz="1000">
                <a:solidFill>
                  <a:srgbClr val="64748B"/>
                </a:solidFill>
              </a:defRPr>
            </a:pPr>
            <a:r>
              <a:t>Dynamic 4-layer authority TOR drafting with automatic materiality calculations.</a:t>
            </a:r>
          </a:p>
        </p:txBody>
      </p:sp>
      <p:sp>
        <p:nvSpPr>
          <p:cNvPr id="14" name="Rounded Rectangle 13"/>
          <p:cNvSpPr/>
          <p:nvPr/>
        </p:nvSpPr>
        <p:spPr>
          <a:xfrm>
            <a:off x="8961120" y="2743200"/>
            <a:ext cx="2514600" cy="182880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098280" y="288036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16" name="TextBox 15"/>
          <p:cNvSpPr txBox="1"/>
          <p:nvPr/>
        </p:nvSpPr>
        <p:spPr>
          <a:xfrm>
            <a:off x="9555480" y="2852928"/>
            <a:ext cx="1828800" cy="1645920"/>
          </a:xfrm>
          <a:prstGeom prst="rect">
            <a:avLst/>
          </a:prstGeom>
          <a:noFill/>
        </p:spPr>
        <p:txBody>
          <a:bodyPr wrap="square">
            <a:spAutoFit/>
          </a:bodyPr>
          <a:lstStyle/>
          <a:p>
            <a:pPr>
              <a:defRPr sz="1200" b="1">
                <a:solidFill>
                  <a:srgbClr val="0F172A"/>
                </a:solidFill>
              </a:defRPr>
            </a:pPr>
            <a:r>
              <a:t>Step 4: 14-Module Audit</a:t>
            </a:r>
          </a:p>
          <a:p>
            <a:pPr>
              <a:defRPr sz="1000">
                <a:solidFill>
                  <a:srgbClr val="64748B"/>
                </a:solidFill>
              </a:defRPr>
            </a:pPr>
            <a:r>
              <a:t>End-to-end execution: RCM, ToC rotation, MUS sampling, IPE gate, Merkle sign-off.</a:t>
            </a:r>
          </a:p>
        </p:txBody>
      </p:sp>
      <p:sp>
        <p:nvSpPr>
          <p:cNvPr id="17" name="Rounded Rectangle 16"/>
          <p:cNvSpPr/>
          <p:nvPr/>
        </p:nvSpPr>
        <p:spPr>
          <a:xfrm>
            <a:off x="731520" y="4846320"/>
            <a:ext cx="10728655" cy="14630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4919472"/>
            <a:ext cx="10362895" cy="13167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This platform replaces old-fashioned Excel audit files and dusty binders with an intelligent, bank-grade cloud operating system. Just like how a flight control system keeps pilots safe, this software guides auditors step-by-step through every international standard—ensuring zero missed steps, mathematical accuracy, and tamper-proof evidence for clients and regulators.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ARCHITECTURE GROUND TRUTH</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Onboarding Phase 1: Firm Onboarding &amp; Sovereign Tenant Setup</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02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Think of this step like getting the keys to your new digital headquarters. When a new accounting firm registers, the system automatically builds an isolated, unbreakable digital safe (Tenant Vault) just for them. No other firm can ever peek into your client data.</a:t>
            </a:r>
          </a:p>
        </p:txBody>
      </p:sp>
      <p:sp>
        <p:nvSpPr>
          <p:cNvPr id="9" name="Rounded Rectangle 8"/>
          <p:cNvSpPr/>
          <p:nvPr/>
        </p:nvSpPr>
        <p:spPr>
          <a:xfrm>
            <a:off x="731520" y="2377440"/>
            <a:ext cx="5120640" cy="4023360"/>
          </a:xfrm>
          <a:prstGeom prst="roundRect">
            <a:avLst/>
          </a:prstGeom>
          <a:solidFill>
            <a:srgbClr val="F8FAFC"/>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Production Endpoint: POST /api/auth/signup</a:t>
            </a:r>
          </a:p>
        </p:txBody>
      </p:sp>
      <p:sp>
        <p:nvSpPr>
          <p:cNvPr id="11" name="TextBox 10"/>
          <p:cNvSpPr txBox="1"/>
          <p:nvPr/>
        </p:nvSpPr>
        <p:spPr>
          <a:xfrm>
            <a:off x="914400" y="2834640"/>
            <a:ext cx="4754880" cy="3383280"/>
          </a:xfrm>
          <a:prstGeom prst="rect">
            <a:avLst/>
          </a:prstGeom>
          <a:noFill/>
        </p:spPr>
        <p:txBody>
          <a:bodyPr wrap="square">
            <a:spAutoFit/>
          </a:bodyPr>
          <a:lstStyle/>
          <a:p>
            <a:pPr>
              <a:defRPr sz="1100" b="1">
                <a:solidFill>
                  <a:srgbClr val="1E3A8A"/>
                </a:solidFill>
              </a:defRPr>
            </a:pPr>
            <a:r>
              <a:t>ACTUAL SYSTEM INPUT FIELDS &amp; PARAMETERS:</a:t>
            </a:r>
          </a:p>
          <a:p>
            <a:pPr>
              <a:defRPr sz="1000">
                <a:solidFill>
                  <a:srgbClr val="334155"/>
                </a:solidFill>
              </a:defRPr>
            </a:pPr>
            <a:r>
              <a:t>• Audit Firm Legal Name: e.g. 'Khan Wahid &amp; Co. Assurance' — Formal registered title</a:t>
            </a:r>
          </a:p>
          <a:p>
            <a:pPr>
              <a:defRPr sz="1000">
                <a:solidFill>
                  <a:srgbClr val="334155"/>
                </a:solidFill>
              </a:defRPr>
            </a:pPr>
            <a:r>
              <a:t>• Managing Partner Email: e.g. 'partner@khanwco.net' — Primary sovereign root admin</a:t>
            </a:r>
          </a:p>
          <a:p>
            <a:pPr>
              <a:defRPr sz="1000">
                <a:solidFill>
                  <a:srgbClr val="334155"/>
                </a:solidFill>
              </a:defRPr>
            </a:pPr>
            <a:r>
              <a:t>• Practice License Number: e.g. 'SOCPA-AUDIT-LIC-9942' / 'ICAP-FCA-1284' — Regulated license</a:t>
            </a:r>
          </a:p>
          <a:p>
            <a:pPr>
              <a:defRPr sz="1000">
                <a:solidFill>
                  <a:srgbClr val="334155"/>
                </a:solidFill>
              </a:defRPr>
            </a:pPr>
            <a:r>
              <a:t>• Base Operating Currency: e.g. USD ($), SAR (SAR), PKR (PKR), GBP (£), EUR (€)</a:t>
            </a:r>
          </a:p>
          <a:p>
            <a:pPr>
              <a:defRPr sz="1000">
                <a:solidFill>
                  <a:srgbClr val="334155"/>
                </a:solidFill>
              </a:defRPr>
            </a:pPr>
            <a:r>
              <a:t>• Salted Password Hash: PBKDF2-HMAC-SHA256 with cryptographically random per-tenant salt</a:t>
            </a:r>
          </a:p>
          <a:p>
            <a:pPr>
              <a:defRPr sz="1000">
                <a:solidFill>
                  <a:srgbClr val="334155"/>
                </a:solidFill>
              </a:defRPr>
            </a:pPr>
            <a:r>
              <a:t>• Generated Tenant ID: TENANT_UUID (e.g. 'TENANT-001') permanently isolates database records</a:t>
            </a:r>
          </a:p>
        </p:txBody>
      </p:sp>
      <p:sp>
        <p:nvSpPr>
          <p:cNvPr id="12" name="Rounded Rectangle 11"/>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Conceptual Architectural Flowchart</a:t>
            </a:r>
          </a:p>
        </p:txBody>
      </p:sp>
      <p:sp>
        <p:nvSpPr>
          <p:cNvPr id="14" name="Rounded Rectangle 13"/>
          <p:cNvSpPr/>
          <p:nvPr/>
        </p:nvSpPr>
        <p:spPr>
          <a:xfrm>
            <a:off x="6309360" y="2880360"/>
            <a:ext cx="4937760" cy="749808"/>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46520" y="301752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6" name="TextBox 15"/>
          <p:cNvSpPr txBox="1"/>
          <p:nvPr/>
        </p:nvSpPr>
        <p:spPr>
          <a:xfrm>
            <a:off x="6903720" y="2990088"/>
            <a:ext cx="4251960" cy="566928"/>
          </a:xfrm>
          <a:prstGeom prst="rect">
            <a:avLst/>
          </a:prstGeom>
          <a:noFill/>
        </p:spPr>
        <p:txBody>
          <a:bodyPr wrap="square">
            <a:spAutoFit/>
          </a:bodyPr>
          <a:lstStyle/>
          <a:p>
            <a:pPr>
              <a:defRPr sz="1200" b="1">
                <a:solidFill>
                  <a:srgbClr val="0F172A"/>
                </a:solidFill>
              </a:defRPr>
            </a:pPr>
            <a:r>
              <a:t>Step 1: Partner Submits Registration</a:t>
            </a:r>
          </a:p>
          <a:p>
            <a:pPr>
              <a:defRPr sz="1000">
                <a:solidFill>
                  <a:srgbClr val="64748B"/>
                </a:solidFill>
              </a:defRPr>
            </a:pPr>
            <a:r>
              <a:t>Enters Firm Name, License No, Currency, Master Email.</a:t>
            </a:r>
          </a:p>
        </p:txBody>
      </p:sp>
      <p:sp>
        <p:nvSpPr>
          <p:cNvPr id="17" name="Rounded Rectangle 16"/>
          <p:cNvSpPr/>
          <p:nvPr/>
        </p:nvSpPr>
        <p:spPr>
          <a:xfrm>
            <a:off x="6309360" y="3721608"/>
            <a:ext cx="4937760" cy="749808"/>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446520" y="3858768"/>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9" name="TextBox 18"/>
          <p:cNvSpPr txBox="1"/>
          <p:nvPr/>
        </p:nvSpPr>
        <p:spPr>
          <a:xfrm>
            <a:off x="6903720" y="3831336"/>
            <a:ext cx="4251960" cy="566928"/>
          </a:xfrm>
          <a:prstGeom prst="rect">
            <a:avLst/>
          </a:prstGeom>
          <a:noFill/>
        </p:spPr>
        <p:txBody>
          <a:bodyPr wrap="square">
            <a:spAutoFit/>
          </a:bodyPr>
          <a:lstStyle/>
          <a:p>
            <a:pPr>
              <a:defRPr sz="1200" b="1">
                <a:solidFill>
                  <a:srgbClr val="0F172A"/>
                </a:solidFill>
              </a:defRPr>
            </a:pPr>
            <a:r>
              <a:t>Step 2: Cryptographic Tenant Isolation</a:t>
            </a:r>
          </a:p>
          <a:p>
            <a:pPr>
              <a:defRPr sz="1000">
                <a:solidFill>
                  <a:srgbClr val="64748B"/>
                </a:solidFill>
              </a:defRPr>
            </a:pPr>
            <a:r>
              <a:t>System carves out isolated database schema partition (TENANT-001).</a:t>
            </a:r>
          </a:p>
        </p:txBody>
      </p:sp>
      <p:sp>
        <p:nvSpPr>
          <p:cNvPr id="20" name="Rounded Rectangle 19"/>
          <p:cNvSpPr/>
          <p:nvPr/>
        </p:nvSpPr>
        <p:spPr>
          <a:xfrm>
            <a:off x="6309360" y="4562856"/>
            <a:ext cx="4937760" cy="749808"/>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446520" y="4700016"/>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22" name="TextBox 21"/>
          <p:cNvSpPr txBox="1"/>
          <p:nvPr/>
        </p:nvSpPr>
        <p:spPr>
          <a:xfrm>
            <a:off x="6903720" y="4672584"/>
            <a:ext cx="4251960" cy="566928"/>
          </a:xfrm>
          <a:prstGeom prst="rect">
            <a:avLst/>
          </a:prstGeom>
          <a:noFill/>
        </p:spPr>
        <p:txBody>
          <a:bodyPr wrap="square">
            <a:spAutoFit/>
          </a:bodyPr>
          <a:lstStyle/>
          <a:p>
            <a:pPr>
              <a:defRPr sz="1200" b="1">
                <a:solidFill>
                  <a:srgbClr val="0F172A"/>
                </a:solidFill>
              </a:defRPr>
            </a:pPr>
            <a:r>
              <a:t>Step 3: Master Key Bitmask 15 Issued</a:t>
            </a:r>
          </a:p>
          <a:p>
            <a:pPr>
              <a:defRPr sz="1000">
                <a:solidFill>
                  <a:srgbClr val="64748B"/>
                </a:solidFill>
              </a:defRPr>
            </a:pPr>
            <a:r>
              <a:t>Root Partner granted full administrative and statutory signing rights.</a:t>
            </a:r>
          </a:p>
        </p:txBody>
      </p:sp>
      <p:sp>
        <p:nvSpPr>
          <p:cNvPr id="23" name="Rounded Rectangle 22"/>
          <p:cNvSpPr/>
          <p:nvPr/>
        </p:nvSpPr>
        <p:spPr>
          <a:xfrm>
            <a:off x="6309360" y="5404104"/>
            <a:ext cx="4937760" cy="749808"/>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46520" y="5541264"/>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5" name="TextBox 24"/>
          <p:cNvSpPr txBox="1"/>
          <p:nvPr/>
        </p:nvSpPr>
        <p:spPr>
          <a:xfrm>
            <a:off x="6903720" y="5513832"/>
            <a:ext cx="4251960" cy="566928"/>
          </a:xfrm>
          <a:prstGeom prst="rect">
            <a:avLst/>
          </a:prstGeom>
          <a:noFill/>
        </p:spPr>
        <p:txBody>
          <a:bodyPr wrap="square">
            <a:spAutoFit/>
          </a:bodyPr>
          <a:lstStyle/>
          <a:p>
            <a:pPr>
              <a:defRPr sz="1200" b="1">
                <a:solidFill>
                  <a:srgbClr val="0F172A"/>
                </a:solidFill>
              </a:defRPr>
            </a:pPr>
            <a:r>
              <a:t>Step 4: Google SSO &amp; Magic OTP Linkage</a:t>
            </a:r>
          </a:p>
          <a:p>
            <a:pPr>
              <a:defRPr sz="1000">
                <a:solidFill>
                  <a:srgbClr val="64748B"/>
                </a:solidFill>
              </a:defRPr>
            </a:pPr>
            <a:r>
              <a:t>Binds Google OAuth2 and 6-digit magic OTP (10-min TTL) for instant login.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FIRM METHODOLOGY</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Onboarding Phase 2: Master SOPs &amp; Jurisdiction Standards Selection</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03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Instead of flipping through 500-page paper binders of audit rules, you upload your firm's own audit manual. The computer slices it into smart digital index cards with an unalterable digital stamp (SHA-256). When an auditor needs advice, the AI Copilot cites the exact rule, paragraph, and page number in seconds.</a:t>
            </a:r>
          </a:p>
        </p:txBody>
      </p:sp>
      <p:sp>
        <p:nvSpPr>
          <p:cNvPr id="9" name="Rounded Rectangle 8"/>
          <p:cNvSpPr/>
          <p:nvPr/>
        </p:nvSpPr>
        <p:spPr>
          <a:xfrm>
            <a:off x="731520" y="2377440"/>
            <a:ext cx="5120640" cy="4023360"/>
          </a:xfrm>
          <a:prstGeom prst="roundRect">
            <a:avLst/>
          </a:prstGeom>
          <a:solidFill>
            <a:srgbClr val="F8FAFC"/>
          </a:solidFill>
          <a:ln w="1524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Production Endpoint: POST /api/v1/sop/upload</a:t>
            </a:r>
          </a:p>
        </p:txBody>
      </p:sp>
      <p:sp>
        <p:nvSpPr>
          <p:cNvPr id="11" name="TextBox 10"/>
          <p:cNvSpPr txBox="1"/>
          <p:nvPr/>
        </p:nvSpPr>
        <p:spPr>
          <a:xfrm>
            <a:off x="914400" y="2834640"/>
            <a:ext cx="4754880" cy="3383280"/>
          </a:xfrm>
          <a:prstGeom prst="rect">
            <a:avLst/>
          </a:prstGeom>
          <a:noFill/>
        </p:spPr>
        <p:txBody>
          <a:bodyPr wrap="square">
            <a:spAutoFit/>
          </a:bodyPr>
          <a:lstStyle/>
          <a:p>
            <a:pPr>
              <a:defRPr sz="1100" b="1">
                <a:solidFill>
                  <a:srgbClr val="1E3A8A"/>
                </a:solidFill>
              </a:defRPr>
            </a:pPr>
            <a:r>
              <a:t>ACTUAL SYSTEM INPUT FIELDS &amp; PARAMETERS:</a:t>
            </a:r>
          </a:p>
          <a:p>
            <a:pPr>
              <a:defRPr sz="1000">
                <a:solidFill>
                  <a:srgbClr val="334155"/>
                </a:solidFill>
              </a:defRPr>
            </a:pPr>
            <a:r>
              <a:t>• Document Category: Dropdown: 'FIRM_MASTER_SOP' (Firm Quality Manual) or 'CLIENT_TOR'</a:t>
            </a:r>
          </a:p>
          <a:p>
            <a:pPr>
              <a:defRPr sz="1000">
                <a:solidFill>
                  <a:srgbClr val="334155"/>
                </a:solidFill>
              </a:defRPr>
            </a:pPr>
            <a:r>
              <a:t>• File Upload Payload: PDF / DOCX binary (e.g. 'KWC_Audit_Methodology_Manual_2026.pdf')</a:t>
            </a:r>
          </a:p>
          <a:p>
            <a:pPr>
              <a:defRPr sz="1000">
                <a:solidFill>
                  <a:srgbClr val="334155"/>
                </a:solidFill>
              </a:defRPr>
            </a:pPr>
            <a:r>
              <a:t>• Standards Selection: 100+ Pre-indexed: ISA 200–700, IFRS, AAOIFI Shariah, SOCPA, SBP, US PCAOB</a:t>
            </a:r>
          </a:p>
          <a:p>
            <a:pPr>
              <a:defRPr sz="1000">
                <a:solidFill>
                  <a:srgbClr val="334155"/>
                </a:solidFill>
              </a:defRPr>
            </a:pPr>
            <a:r>
              <a:t>• Semantic Chunk Size: 500 to 1,000 tokens per paragraph preserving regulatory section headers</a:t>
            </a:r>
          </a:p>
          <a:p>
            <a:pPr>
              <a:defRPr sz="1000">
                <a:solidFill>
                  <a:srgbClr val="334155"/>
                </a:solidFill>
              </a:defRPr>
            </a:pPr>
            <a:r>
              <a:t>• Cryptographic Hash: SHA-256 checksum stamped on every chunk for forensic traceability</a:t>
            </a:r>
          </a:p>
          <a:p>
            <a:pPr>
              <a:defRPr sz="1000">
                <a:solidFill>
                  <a:srgbClr val="334155"/>
                </a:solidFill>
              </a:defRPr>
            </a:pPr>
            <a:r>
              <a:t>• Vector Namespace: Stored strictly in pgvector under tenant_id to prevent data leakage</a:t>
            </a:r>
          </a:p>
        </p:txBody>
      </p:sp>
      <p:sp>
        <p:nvSpPr>
          <p:cNvPr id="12" name="Rounded Rectangle 11"/>
          <p:cNvSpPr/>
          <p:nvPr/>
        </p:nvSpPr>
        <p:spPr>
          <a:xfrm>
            <a:off x="6126480" y="2377440"/>
            <a:ext cx="5333695" cy="4023360"/>
          </a:xfrm>
          <a:prstGeom prst="roundRect">
            <a:avLst/>
          </a:prstGeom>
          <a:solidFill>
            <a:srgbClr val="F8FAFC"/>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Conceptual Ingestion &amp; Retrieval Pipeline</a:t>
            </a:r>
          </a:p>
        </p:txBody>
      </p:sp>
      <p:sp>
        <p:nvSpPr>
          <p:cNvPr id="14" name="Rounded Rectangle 13"/>
          <p:cNvSpPr/>
          <p:nvPr/>
        </p:nvSpPr>
        <p:spPr>
          <a:xfrm>
            <a:off x="6309360" y="2880360"/>
            <a:ext cx="4937760" cy="749808"/>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46520" y="301752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6" name="TextBox 15"/>
          <p:cNvSpPr txBox="1"/>
          <p:nvPr/>
        </p:nvSpPr>
        <p:spPr>
          <a:xfrm>
            <a:off x="6903720" y="2990088"/>
            <a:ext cx="4251960" cy="566928"/>
          </a:xfrm>
          <a:prstGeom prst="rect">
            <a:avLst/>
          </a:prstGeom>
          <a:noFill/>
        </p:spPr>
        <p:txBody>
          <a:bodyPr wrap="square">
            <a:spAutoFit/>
          </a:bodyPr>
          <a:lstStyle/>
          <a:p>
            <a:pPr>
              <a:defRPr sz="1200" b="1">
                <a:solidFill>
                  <a:srgbClr val="0F172A"/>
                </a:solidFill>
              </a:defRPr>
            </a:pPr>
            <a:r>
              <a:t>Step 1: Upload Firm Methodology</a:t>
            </a:r>
          </a:p>
          <a:p>
            <a:pPr>
              <a:defRPr sz="1000">
                <a:solidFill>
                  <a:srgbClr val="64748B"/>
                </a:solidFill>
              </a:defRPr>
            </a:pPr>
            <a:r>
              <a:t>Partner uploads PDF/DOCX proprietary audit handbook.</a:t>
            </a:r>
          </a:p>
        </p:txBody>
      </p:sp>
      <p:sp>
        <p:nvSpPr>
          <p:cNvPr id="17" name="Rounded Rectangle 16"/>
          <p:cNvSpPr/>
          <p:nvPr/>
        </p:nvSpPr>
        <p:spPr>
          <a:xfrm>
            <a:off x="6309360" y="3721608"/>
            <a:ext cx="4937760" cy="749808"/>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446520" y="3858768"/>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9" name="TextBox 18"/>
          <p:cNvSpPr txBox="1"/>
          <p:nvPr/>
        </p:nvSpPr>
        <p:spPr>
          <a:xfrm>
            <a:off x="6903720" y="3831336"/>
            <a:ext cx="4251960" cy="566928"/>
          </a:xfrm>
          <a:prstGeom prst="rect">
            <a:avLst/>
          </a:prstGeom>
          <a:noFill/>
        </p:spPr>
        <p:txBody>
          <a:bodyPr wrap="square">
            <a:spAutoFit/>
          </a:bodyPr>
          <a:lstStyle/>
          <a:p>
            <a:pPr>
              <a:defRPr sz="1200" b="1">
                <a:solidFill>
                  <a:srgbClr val="0F172A"/>
                </a:solidFill>
              </a:defRPr>
            </a:pPr>
            <a:r>
              <a:t>Step 2: Semantic Chunking &amp; Hashing</a:t>
            </a:r>
          </a:p>
          <a:p>
            <a:pPr>
              <a:defRPr sz="1000">
                <a:solidFill>
                  <a:srgbClr val="64748B"/>
                </a:solidFill>
              </a:defRPr>
            </a:pPr>
            <a:r>
              <a:t>Parser extracts chapters; stamps each chunk with SHA-256 hash.</a:t>
            </a:r>
          </a:p>
        </p:txBody>
      </p:sp>
      <p:sp>
        <p:nvSpPr>
          <p:cNvPr id="20" name="Rounded Rectangle 19"/>
          <p:cNvSpPr/>
          <p:nvPr/>
        </p:nvSpPr>
        <p:spPr>
          <a:xfrm>
            <a:off x="6309360" y="4562856"/>
            <a:ext cx="4937760" cy="749808"/>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446520" y="4700016"/>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22" name="TextBox 21"/>
          <p:cNvSpPr txBox="1"/>
          <p:nvPr/>
        </p:nvSpPr>
        <p:spPr>
          <a:xfrm>
            <a:off x="6903720" y="4672584"/>
            <a:ext cx="4251960" cy="566928"/>
          </a:xfrm>
          <a:prstGeom prst="rect">
            <a:avLst/>
          </a:prstGeom>
          <a:noFill/>
        </p:spPr>
        <p:txBody>
          <a:bodyPr wrap="square">
            <a:spAutoFit/>
          </a:bodyPr>
          <a:lstStyle/>
          <a:p>
            <a:pPr>
              <a:defRPr sz="1200" b="1">
                <a:solidFill>
                  <a:srgbClr val="0F172A"/>
                </a:solidFill>
              </a:defRPr>
            </a:pPr>
            <a:r>
              <a:t>Step 3: Isolated Vector Embeddings</a:t>
            </a:r>
          </a:p>
          <a:p>
            <a:pPr>
              <a:defRPr sz="1000">
                <a:solidFill>
                  <a:srgbClr val="64748B"/>
                </a:solidFill>
              </a:defRPr>
            </a:pPr>
            <a:r>
              <a:t>Tenant-scoped vector database indexes embeddings with zero leakage.</a:t>
            </a:r>
          </a:p>
        </p:txBody>
      </p:sp>
      <p:sp>
        <p:nvSpPr>
          <p:cNvPr id="23" name="Rounded Rectangle 22"/>
          <p:cNvSpPr/>
          <p:nvPr/>
        </p:nvSpPr>
        <p:spPr>
          <a:xfrm>
            <a:off x="6309360" y="5404104"/>
            <a:ext cx="4937760" cy="749808"/>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46520" y="5541264"/>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5" name="TextBox 24"/>
          <p:cNvSpPr txBox="1"/>
          <p:nvPr/>
        </p:nvSpPr>
        <p:spPr>
          <a:xfrm>
            <a:off x="6903720" y="5513832"/>
            <a:ext cx="4251960" cy="566928"/>
          </a:xfrm>
          <a:prstGeom prst="rect">
            <a:avLst/>
          </a:prstGeom>
          <a:noFill/>
        </p:spPr>
        <p:txBody>
          <a:bodyPr wrap="square">
            <a:spAutoFit/>
          </a:bodyPr>
          <a:lstStyle/>
          <a:p>
            <a:pPr>
              <a:defRPr sz="1200" b="1">
                <a:solidFill>
                  <a:srgbClr val="0F172A"/>
                </a:solidFill>
              </a:defRPr>
            </a:pPr>
            <a:r>
              <a:t>Step 4: AI Copilot Grounded Search</a:t>
            </a:r>
          </a:p>
          <a:p>
            <a:pPr>
              <a:defRPr sz="1000">
                <a:solidFill>
                  <a:srgbClr val="64748B"/>
                </a:solidFill>
              </a:defRPr>
            </a:pPr>
            <a:r>
              <a:t>Auditors ask plain questions; AI returns verified clause &amp; page numbers.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ENGAGEMENT INITIALIZATION</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Onboarding Phase 3: Client Profiling &amp; AI-Grounded TOR Drafting</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04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Before sending staff to the client's offices, you must agree on what work is legally required (Terms of Reference Charter). The system takes basic client facts (like company size and industry) and automatically writes a comprehensive 7-chapter legal audit gameplan, sets exact dollar error limits, and prepares 7 working paper files (Leads A through G) instantly.</a:t>
            </a:r>
          </a:p>
        </p:txBody>
      </p:sp>
      <p:sp>
        <p:nvSpPr>
          <p:cNvPr id="9" name="Rounded Rectangle 8"/>
          <p:cNvSpPr/>
          <p:nvPr/>
        </p:nvSpPr>
        <p:spPr>
          <a:xfrm>
            <a:off x="731520" y="2377440"/>
            <a:ext cx="5120640"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Production Endpoint: POST /api/v1/ai/tor/draft</a:t>
            </a:r>
          </a:p>
        </p:txBody>
      </p:sp>
      <p:sp>
        <p:nvSpPr>
          <p:cNvPr id="11" name="TextBox 10"/>
          <p:cNvSpPr txBox="1"/>
          <p:nvPr/>
        </p:nvSpPr>
        <p:spPr>
          <a:xfrm>
            <a:off x="914400" y="2834640"/>
            <a:ext cx="4754880" cy="3383280"/>
          </a:xfrm>
          <a:prstGeom prst="rect">
            <a:avLst/>
          </a:prstGeom>
          <a:noFill/>
        </p:spPr>
        <p:txBody>
          <a:bodyPr wrap="square">
            <a:spAutoFit/>
          </a:bodyPr>
          <a:lstStyle/>
          <a:p>
            <a:pPr>
              <a:defRPr sz="1100" b="1">
                <a:solidFill>
                  <a:srgbClr val="1E3A8A"/>
                </a:solidFill>
              </a:defRPr>
            </a:pPr>
            <a:r>
              <a:t>ACTUAL SYSTEM INPUT FIELDS &amp; PARAMETERS:</a:t>
            </a:r>
          </a:p>
          <a:p>
            <a:pPr>
              <a:defRPr sz="1000">
                <a:solidFill>
                  <a:srgbClr val="334155"/>
                </a:solidFill>
              </a:defRPr>
            </a:pPr>
            <a:r>
              <a:t>• Client Entity Name: e.g. 'Saudi Aramco Lubricants Refining JV' or 'National Logistics Corp'</a:t>
            </a:r>
          </a:p>
          <a:p>
            <a:pPr>
              <a:defRPr sz="1000">
                <a:solidFill>
                  <a:srgbClr val="334155"/>
                </a:solidFill>
              </a:defRPr>
            </a:pPr>
            <a:r>
              <a:t>• Industry Sector: OIL_GAS_PETROCHEMICAL, ISLAMIC_BANKING, MANUFACTURING, COMMERCIAL</a:t>
            </a:r>
          </a:p>
          <a:p>
            <a:pPr>
              <a:defRPr sz="1000">
                <a:solidFill>
                  <a:srgbClr val="334155"/>
                </a:solidFill>
              </a:defRPr>
            </a:pPr>
            <a:r>
              <a:t>• Operating Facilities: Physical site locations (e.g. 'Yanbu Industrial City &amp; Jubail Complex')</a:t>
            </a:r>
          </a:p>
          <a:p>
            <a:pPr>
              <a:defRPr sz="1000">
                <a:solidFill>
                  <a:srgbClr val="334155"/>
                </a:solidFill>
              </a:defRPr>
            </a:pPr>
            <a:r>
              <a:t>• Statutory Regulators: e.g. Saudi Central Bank (SAMA) / SOCPA / SASO / SBP / SECP / PCAOB</a:t>
            </a:r>
          </a:p>
          <a:p>
            <a:pPr>
              <a:defRPr sz="1000">
                <a:solidFill>
                  <a:srgbClr val="334155"/>
                </a:solidFill>
              </a:defRPr>
            </a:pPr>
            <a:r>
              <a:t>• Annual Gross Turnover: e.g. '$85,000,000.00' — Drives mathematical materiality benchmarks</a:t>
            </a:r>
          </a:p>
          <a:p>
            <a:pPr>
              <a:defRPr sz="1000">
                <a:solidFill>
                  <a:srgbClr val="334155"/>
                </a:solidFill>
              </a:defRPr>
            </a:pPr>
            <a:r>
              <a:t>• Governing Framework: Commercial ISA/IFRS, AAOIFI Islamic Shariah, or US PCAOB/GAAP</a:t>
            </a:r>
          </a:p>
        </p:txBody>
      </p:sp>
      <p:sp>
        <p:nvSpPr>
          <p:cNvPr id="12" name="Rounded Rectangle 11"/>
          <p:cNvSpPr/>
          <p:nvPr/>
        </p:nvSpPr>
        <p:spPr>
          <a:xfrm>
            <a:off x="6126480" y="2377440"/>
            <a:ext cx="5333695" cy="4023360"/>
          </a:xfrm>
          <a:prstGeom prst="roundRect">
            <a:avLst/>
          </a:prstGeom>
          <a:solidFill>
            <a:srgbClr val="F8FAFC"/>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Automated Charter &amp; Working Paper Seeding</a:t>
            </a:r>
          </a:p>
        </p:txBody>
      </p:sp>
      <p:sp>
        <p:nvSpPr>
          <p:cNvPr id="14" name="Rounded Rectangle 13"/>
          <p:cNvSpPr/>
          <p:nvPr/>
        </p:nvSpPr>
        <p:spPr>
          <a:xfrm>
            <a:off x="6309360" y="2880360"/>
            <a:ext cx="4937760" cy="749808"/>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46520" y="301752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6" name="TextBox 15"/>
          <p:cNvSpPr txBox="1"/>
          <p:nvPr/>
        </p:nvSpPr>
        <p:spPr>
          <a:xfrm>
            <a:off x="6903720" y="2990088"/>
            <a:ext cx="4251960" cy="566928"/>
          </a:xfrm>
          <a:prstGeom prst="rect">
            <a:avLst/>
          </a:prstGeom>
          <a:noFill/>
        </p:spPr>
        <p:txBody>
          <a:bodyPr wrap="square">
            <a:spAutoFit/>
          </a:bodyPr>
          <a:lstStyle/>
          <a:p>
            <a:pPr>
              <a:defRPr sz="1200" b="1">
                <a:solidFill>
                  <a:srgbClr val="0F172A"/>
                </a:solidFill>
              </a:defRPr>
            </a:pPr>
            <a:r>
              <a:t>Step 1: 4-Layer Legal Grounding</a:t>
            </a:r>
          </a:p>
          <a:p>
            <a:pPr>
              <a:defRPr sz="1000">
                <a:solidFill>
                  <a:srgbClr val="64748B"/>
                </a:solidFill>
              </a:defRPr>
            </a:pPr>
            <a:r>
              <a:t>Synthesizes Central Bank codes, firm manual, procedures &amp; ISA rules.</a:t>
            </a:r>
          </a:p>
        </p:txBody>
      </p:sp>
      <p:sp>
        <p:nvSpPr>
          <p:cNvPr id="17" name="Rounded Rectangle 16"/>
          <p:cNvSpPr/>
          <p:nvPr/>
        </p:nvSpPr>
        <p:spPr>
          <a:xfrm>
            <a:off x="6309360" y="3721608"/>
            <a:ext cx="4937760" cy="749808"/>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446520" y="385876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9" name="TextBox 18"/>
          <p:cNvSpPr txBox="1"/>
          <p:nvPr/>
        </p:nvSpPr>
        <p:spPr>
          <a:xfrm>
            <a:off x="6903720" y="3831336"/>
            <a:ext cx="4251960" cy="566928"/>
          </a:xfrm>
          <a:prstGeom prst="rect">
            <a:avLst/>
          </a:prstGeom>
          <a:noFill/>
        </p:spPr>
        <p:txBody>
          <a:bodyPr wrap="square">
            <a:spAutoFit/>
          </a:bodyPr>
          <a:lstStyle/>
          <a:p>
            <a:pPr>
              <a:defRPr sz="1200" b="1">
                <a:solidFill>
                  <a:srgbClr val="0F172A"/>
                </a:solidFill>
              </a:defRPr>
            </a:pPr>
            <a:r>
              <a:t>Step 2: Automated Materiality Math</a:t>
            </a:r>
          </a:p>
          <a:p>
            <a:pPr>
              <a:defRPr sz="1000">
                <a:solidFill>
                  <a:srgbClr val="64748B"/>
                </a:solidFill>
              </a:defRPr>
            </a:pPr>
            <a:r>
              <a:t>OM: $1.7M (2% Turnover), PM: $1.275M (75%), CTT: $85k (5%).</a:t>
            </a:r>
          </a:p>
        </p:txBody>
      </p:sp>
      <p:sp>
        <p:nvSpPr>
          <p:cNvPr id="20" name="Rounded Rectangle 19"/>
          <p:cNvSpPr/>
          <p:nvPr/>
        </p:nvSpPr>
        <p:spPr>
          <a:xfrm>
            <a:off x="6309360" y="4562856"/>
            <a:ext cx="4937760" cy="749808"/>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446520" y="4700016"/>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22" name="TextBox 21"/>
          <p:cNvSpPr txBox="1"/>
          <p:nvPr/>
        </p:nvSpPr>
        <p:spPr>
          <a:xfrm>
            <a:off x="6903720" y="4672584"/>
            <a:ext cx="4251960" cy="566928"/>
          </a:xfrm>
          <a:prstGeom prst="rect">
            <a:avLst/>
          </a:prstGeom>
          <a:noFill/>
        </p:spPr>
        <p:txBody>
          <a:bodyPr wrap="square">
            <a:spAutoFit/>
          </a:bodyPr>
          <a:lstStyle/>
          <a:p>
            <a:pPr>
              <a:defRPr sz="1200" b="1">
                <a:solidFill>
                  <a:srgbClr val="0F172A"/>
                </a:solidFill>
              </a:defRPr>
            </a:pPr>
            <a:r>
              <a:t>Step 3: Partner Cryptographic Sign-Off</a:t>
            </a:r>
          </a:p>
          <a:p>
            <a:pPr>
              <a:defRPr sz="1000">
                <a:solidFill>
                  <a:srgbClr val="64748B"/>
                </a:solidFill>
              </a:defRPr>
            </a:pPr>
            <a:r>
              <a:t>Generates immutable Approval Token (e.g. 'APPR-TOK-55A41B70').</a:t>
            </a:r>
          </a:p>
        </p:txBody>
      </p:sp>
      <p:sp>
        <p:nvSpPr>
          <p:cNvPr id="23" name="Rounded Rectangle 22"/>
          <p:cNvSpPr/>
          <p:nvPr/>
        </p:nvSpPr>
        <p:spPr>
          <a:xfrm>
            <a:off x="6309360" y="5404104"/>
            <a:ext cx="4937760" cy="749808"/>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46520" y="5541264"/>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5" name="TextBox 24"/>
          <p:cNvSpPr txBox="1"/>
          <p:nvPr/>
        </p:nvSpPr>
        <p:spPr>
          <a:xfrm>
            <a:off x="6903720" y="5513832"/>
            <a:ext cx="4251960" cy="566928"/>
          </a:xfrm>
          <a:prstGeom prst="rect">
            <a:avLst/>
          </a:prstGeom>
          <a:noFill/>
        </p:spPr>
        <p:txBody>
          <a:bodyPr wrap="square">
            <a:spAutoFit/>
          </a:bodyPr>
          <a:lstStyle/>
          <a:p>
            <a:pPr>
              <a:defRPr sz="1200" b="1">
                <a:solidFill>
                  <a:srgbClr val="0F172A"/>
                </a:solidFill>
              </a:defRPr>
            </a:pPr>
            <a:r>
              <a:t>Step 4: Seed Lead Schedules A to G</a:t>
            </a:r>
          </a:p>
          <a:p>
            <a:pPr>
              <a:defRPr sz="1000">
                <a:solidFill>
                  <a:srgbClr val="64748B"/>
                </a:solidFill>
              </a:defRPr>
            </a:pPr>
            <a:r>
              <a:t>Automatically opens Cash (A), Receivables (B), Inventory (C)...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ZERO-TRUST SECURITY</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Team Staffing: 4-Tier Cryptographic Bitmask RBAC Governance</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05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Just like a military submarine where only the Captain can launch missiles, our audit platform uses cryptographic 'bitmasks' so juniors can only prepare testing, managers can only review, and only the senior Partner can sign off on the final opinion. No single person can bypass the 4-Eyes security rule.</a:t>
            </a:r>
          </a:p>
        </p:txBody>
      </p:sp>
      <p:sp>
        <p:nvSpPr>
          <p:cNvPr id="9" name="Rounded Rectangle 8"/>
          <p:cNvSpPr/>
          <p:nvPr/>
        </p:nvSpPr>
        <p:spPr>
          <a:xfrm>
            <a:off x="731520" y="2377440"/>
            <a:ext cx="2514600" cy="4023360"/>
          </a:xfrm>
          <a:prstGeom prst="roundRect">
            <a:avLst/>
          </a:prstGeom>
          <a:solidFill>
            <a:srgbClr val="FFFFFF"/>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2148840" cy="365760"/>
          </a:xfrm>
          <a:prstGeom prst="rect">
            <a:avLst/>
          </a:prstGeom>
          <a:noFill/>
        </p:spPr>
        <p:txBody>
          <a:bodyPr wrap="none">
            <a:spAutoFit/>
          </a:bodyPr>
          <a:lstStyle/>
          <a:p>
            <a:pPr>
              <a:defRPr sz="1300" b="1">
                <a:solidFill>
                  <a:srgbClr val="1E3A8A"/>
                </a:solidFill>
              </a:defRPr>
            </a:pPr>
            <a:r>
              <a:t>Lead Partner (FCA)</a:t>
            </a:r>
          </a:p>
        </p:txBody>
      </p:sp>
      <p:sp>
        <p:nvSpPr>
          <p:cNvPr id="11" name="TextBox 10"/>
          <p:cNvSpPr txBox="1"/>
          <p:nvPr/>
        </p:nvSpPr>
        <p:spPr>
          <a:xfrm>
            <a:off x="868680" y="2834640"/>
            <a:ext cx="2240280" cy="3383280"/>
          </a:xfrm>
          <a:prstGeom prst="rect">
            <a:avLst/>
          </a:prstGeom>
          <a:noFill/>
        </p:spPr>
        <p:txBody>
          <a:bodyPr wrap="square">
            <a:spAutoFit/>
          </a:bodyPr>
          <a:lstStyle/>
          <a:p>
            <a:pPr>
              <a:defRPr sz="1200" b="1">
                <a:solidFill>
                  <a:srgbClr val="1E3A8A"/>
                </a:solidFill>
              </a:defRPr>
            </a:pPr>
            <a:r>
              <a:t>Bitmask 15 (1111)</a:t>
            </a:r>
          </a:p>
          <a:p>
            <a:pPr>
              <a:defRPr sz="1100" b="1">
                <a:solidFill>
                  <a:srgbClr val="0F172A"/>
                </a:solidFill>
              </a:defRPr>
            </a:pPr>
            <a:r>
              <a:t>Role: Full Sovereign Control</a:t>
            </a:r>
          </a:p>
          <a:p>
            <a:br/>
            <a:pPr>
              <a:defRPr sz="1000">
                <a:solidFill>
                  <a:srgbClr val="64748B"/>
                </a:solidFill>
              </a:defRPr>
            </a:pPr>
            <a:r>
              <a:t>Capabilities:</a:t>
            </a:r>
            <a:br/>
            <a:r>
              <a:t>Statutory opinion signing, materiality override, tenant administration, cold file scoring.</a:t>
            </a:r>
          </a:p>
        </p:txBody>
      </p:sp>
      <p:sp>
        <p:nvSpPr>
          <p:cNvPr id="12" name="Rounded Rectangle 11"/>
          <p:cNvSpPr/>
          <p:nvPr/>
        </p:nvSpPr>
        <p:spPr>
          <a:xfrm>
            <a:off x="3474720" y="2377440"/>
            <a:ext cx="2514600" cy="4023360"/>
          </a:xfrm>
          <a:prstGeom prst="roundRect">
            <a:avLst/>
          </a:prstGeom>
          <a:solidFill>
            <a:srgbClr val="FFFFFF"/>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657600" y="2487168"/>
            <a:ext cx="2148840" cy="365760"/>
          </a:xfrm>
          <a:prstGeom prst="rect">
            <a:avLst/>
          </a:prstGeom>
          <a:noFill/>
        </p:spPr>
        <p:txBody>
          <a:bodyPr wrap="none">
            <a:spAutoFit/>
          </a:bodyPr>
          <a:lstStyle/>
          <a:p>
            <a:pPr>
              <a:defRPr sz="1300" b="1">
                <a:solidFill>
                  <a:srgbClr val="1E3A8A"/>
                </a:solidFill>
              </a:defRPr>
            </a:pPr>
            <a:r>
              <a:t>Audit Manager (CPA)</a:t>
            </a:r>
          </a:p>
        </p:txBody>
      </p:sp>
      <p:sp>
        <p:nvSpPr>
          <p:cNvPr id="14" name="TextBox 13"/>
          <p:cNvSpPr txBox="1"/>
          <p:nvPr/>
        </p:nvSpPr>
        <p:spPr>
          <a:xfrm>
            <a:off x="3611880" y="2834640"/>
            <a:ext cx="2240280" cy="3383280"/>
          </a:xfrm>
          <a:prstGeom prst="rect">
            <a:avLst/>
          </a:prstGeom>
          <a:noFill/>
        </p:spPr>
        <p:txBody>
          <a:bodyPr wrap="square">
            <a:spAutoFit/>
          </a:bodyPr>
          <a:lstStyle/>
          <a:p>
            <a:pPr>
              <a:defRPr sz="1200" b="1">
                <a:solidFill>
                  <a:srgbClr val="0284C7"/>
                </a:solidFill>
              </a:defRPr>
            </a:pPr>
            <a:r>
              <a:t>Bitmask 7 (0111)</a:t>
            </a:r>
          </a:p>
          <a:p>
            <a:pPr>
              <a:defRPr sz="1100" b="1">
                <a:solidFill>
                  <a:srgbClr val="0F172A"/>
                </a:solidFill>
              </a:defRPr>
            </a:pPr>
            <a:r>
              <a:t>Role: Supervisory Lead</a:t>
            </a:r>
          </a:p>
          <a:p>
            <a:br/>
            <a:pPr>
              <a:defRPr sz="1000">
                <a:solidFill>
                  <a:srgbClr val="64748B"/>
                </a:solidFill>
              </a:defRPr>
            </a:pPr>
            <a:r>
              <a:t>Capabilities:</a:t>
            </a:r>
            <a:br/>
            <a:r>
              <a:t>Working paper review, sampling plan approval, team task assignment, milestone sign-off.</a:t>
            </a:r>
          </a:p>
        </p:txBody>
      </p:sp>
      <p:sp>
        <p:nvSpPr>
          <p:cNvPr id="15" name="Rounded Rectangle 14"/>
          <p:cNvSpPr/>
          <p:nvPr/>
        </p:nvSpPr>
        <p:spPr>
          <a:xfrm>
            <a:off x="6217920" y="2377440"/>
            <a:ext cx="2514600" cy="4023360"/>
          </a:xfrm>
          <a:prstGeom prst="roundRect">
            <a:avLst/>
          </a:prstGeom>
          <a:solidFill>
            <a:srgbClr val="FFFFFF"/>
          </a:solidFill>
          <a:ln w="1524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800" y="2487168"/>
            <a:ext cx="2148840" cy="365760"/>
          </a:xfrm>
          <a:prstGeom prst="rect">
            <a:avLst/>
          </a:prstGeom>
          <a:noFill/>
        </p:spPr>
        <p:txBody>
          <a:bodyPr wrap="none">
            <a:spAutoFit/>
          </a:bodyPr>
          <a:lstStyle/>
          <a:p>
            <a:pPr>
              <a:defRPr sz="1300" b="1">
                <a:solidFill>
                  <a:srgbClr val="1E3A8A"/>
                </a:solidFill>
              </a:defRPr>
            </a:pPr>
            <a:r>
              <a:t>Senior Auditor</a:t>
            </a:r>
          </a:p>
        </p:txBody>
      </p:sp>
      <p:sp>
        <p:nvSpPr>
          <p:cNvPr id="17" name="TextBox 16"/>
          <p:cNvSpPr txBox="1"/>
          <p:nvPr/>
        </p:nvSpPr>
        <p:spPr>
          <a:xfrm>
            <a:off x="6355080" y="2834640"/>
            <a:ext cx="2240280" cy="3383280"/>
          </a:xfrm>
          <a:prstGeom prst="rect">
            <a:avLst/>
          </a:prstGeom>
          <a:noFill/>
        </p:spPr>
        <p:txBody>
          <a:bodyPr wrap="square">
            <a:spAutoFit/>
          </a:bodyPr>
          <a:lstStyle/>
          <a:p>
            <a:pPr>
              <a:defRPr sz="1200" b="1">
                <a:solidFill>
                  <a:srgbClr val="7C3AED"/>
                </a:solidFill>
              </a:defRPr>
            </a:pPr>
            <a:r>
              <a:t>Bitmask 3 (0011)</a:t>
            </a:r>
          </a:p>
          <a:p>
            <a:pPr>
              <a:defRPr sz="1100" b="1">
                <a:solidFill>
                  <a:srgbClr val="0F172A"/>
                </a:solidFill>
              </a:defRPr>
            </a:pPr>
            <a:r>
              <a:t>Role: Fieldwork Preparer</a:t>
            </a:r>
          </a:p>
          <a:p>
            <a:br/>
            <a:pPr>
              <a:defRPr sz="1000">
                <a:solidFill>
                  <a:srgbClr val="64748B"/>
                </a:solidFill>
              </a:defRPr>
            </a:pPr>
            <a:r>
              <a:t>Capabilities:</a:t>
            </a:r>
            <a:br/>
            <a:r>
              <a:t>Lead schedule preparation, voucher execution, audit observation documentation.</a:t>
            </a:r>
          </a:p>
        </p:txBody>
      </p:sp>
      <p:sp>
        <p:nvSpPr>
          <p:cNvPr id="18" name="Rounded Rectangle 17"/>
          <p:cNvSpPr/>
          <p:nvPr/>
        </p:nvSpPr>
        <p:spPr>
          <a:xfrm>
            <a:off x="8961120" y="2377440"/>
            <a:ext cx="2514600" cy="4023360"/>
          </a:xfrm>
          <a:prstGeom prst="roundRect">
            <a:avLst/>
          </a:prstGeom>
          <a:solidFill>
            <a:srgbClr val="FFFFFF"/>
          </a:solidFill>
          <a:ln w="1524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0" y="2487168"/>
            <a:ext cx="2148840" cy="365760"/>
          </a:xfrm>
          <a:prstGeom prst="rect">
            <a:avLst/>
          </a:prstGeom>
          <a:noFill/>
        </p:spPr>
        <p:txBody>
          <a:bodyPr wrap="none">
            <a:spAutoFit/>
          </a:bodyPr>
          <a:lstStyle/>
          <a:p>
            <a:pPr>
              <a:defRPr sz="1300" b="1">
                <a:solidFill>
                  <a:srgbClr val="1E3A8A"/>
                </a:solidFill>
              </a:defRPr>
            </a:pPr>
            <a:r>
              <a:t>Independent EQCR</a:t>
            </a:r>
          </a:p>
        </p:txBody>
      </p:sp>
      <p:sp>
        <p:nvSpPr>
          <p:cNvPr id="20" name="TextBox 19"/>
          <p:cNvSpPr txBox="1"/>
          <p:nvPr/>
        </p:nvSpPr>
        <p:spPr>
          <a:xfrm>
            <a:off x="9098280" y="2834640"/>
            <a:ext cx="2240280" cy="3383280"/>
          </a:xfrm>
          <a:prstGeom prst="rect">
            <a:avLst/>
          </a:prstGeom>
          <a:noFill/>
        </p:spPr>
        <p:txBody>
          <a:bodyPr wrap="square">
            <a:spAutoFit/>
          </a:bodyPr>
          <a:lstStyle/>
          <a:p>
            <a:pPr>
              <a:defRPr sz="1200" b="1">
                <a:solidFill>
                  <a:srgbClr val="E11D48"/>
                </a:solidFill>
              </a:defRPr>
            </a:pPr>
            <a:r>
              <a:t>Bitmask 9 (1001)</a:t>
            </a:r>
          </a:p>
          <a:p>
            <a:pPr>
              <a:defRPr sz="1100" b="1">
                <a:solidFill>
                  <a:srgbClr val="0F172A"/>
                </a:solidFill>
              </a:defRPr>
            </a:pPr>
            <a:r>
              <a:t>Role: Quality Concurrence</a:t>
            </a:r>
          </a:p>
          <a:p>
            <a:br/>
            <a:pPr>
              <a:defRPr sz="1000">
                <a:solidFill>
                  <a:srgbClr val="64748B"/>
                </a:solidFill>
              </a:defRPr>
            </a:pPr>
            <a:r>
              <a:t>Capabilities:</a:t>
            </a:r>
            <a:br/>
            <a:r>
              <a:t>Objective review for public interest entities; independent veto authority before release.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320 &amp; ISQM 1.34</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01: Universal Audit Universe &amp; Materiality Calculator</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06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An auditor cannot inspect every single penny a business spends. Instead, the 'Materiality Calculator' determines what dollar amount is large enough to truly matter to shareholders and banks. If an error is bigger than this limit, the company must fix it.</a:t>
            </a:r>
          </a:p>
        </p:txBody>
      </p:sp>
      <p:sp>
        <p:nvSpPr>
          <p:cNvPr id="9" name="Rounded Rectangle 8"/>
          <p:cNvSpPr/>
          <p:nvPr/>
        </p:nvSpPr>
        <p:spPr>
          <a:xfrm>
            <a:off x="731520" y="2377440"/>
            <a:ext cx="5120640" cy="4023360"/>
          </a:xfrm>
          <a:prstGeom prst="roundRect">
            <a:avLst/>
          </a:prstGeom>
          <a:solidFill>
            <a:srgbClr val="F8FAFC"/>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Conceptual Materiality Hierarchy Pyramid</a:t>
            </a:r>
          </a:p>
        </p:txBody>
      </p:sp>
      <p:sp>
        <p:nvSpPr>
          <p:cNvPr id="11" name="Rounded Rectangle 10"/>
          <p:cNvSpPr/>
          <p:nvPr/>
        </p:nvSpPr>
        <p:spPr>
          <a:xfrm>
            <a:off x="914400" y="2926080"/>
            <a:ext cx="4754880" cy="96012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051560" y="306324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508760" y="3035808"/>
            <a:ext cx="4069080" cy="777240"/>
          </a:xfrm>
          <a:prstGeom prst="rect">
            <a:avLst/>
          </a:prstGeom>
          <a:noFill/>
        </p:spPr>
        <p:txBody>
          <a:bodyPr wrap="square">
            <a:spAutoFit/>
          </a:bodyPr>
          <a:lstStyle/>
          <a:p>
            <a:pPr>
              <a:defRPr sz="1200" b="1">
                <a:solidFill>
                  <a:srgbClr val="0F172A"/>
                </a:solidFill>
              </a:defRPr>
            </a:pPr>
            <a:r>
              <a:t>Level 1: Overall Materiality (OM) — $1,700,000.00 (2.0% of Turnover)</a:t>
            </a:r>
          </a:p>
          <a:p>
            <a:pPr>
              <a:defRPr sz="1000">
                <a:solidFill>
                  <a:srgbClr val="64748B"/>
                </a:solidFill>
              </a:defRPr>
            </a:pPr>
            <a:r>
              <a:t>Sets financial statement threshold; anything exceeding this alters shareholder decisions.</a:t>
            </a:r>
          </a:p>
        </p:txBody>
      </p:sp>
      <p:sp>
        <p:nvSpPr>
          <p:cNvPr id="14" name="Rounded Rectangle 13"/>
          <p:cNvSpPr/>
          <p:nvPr/>
        </p:nvSpPr>
        <p:spPr>
          <a:xfrm>
            <a:off x="914400" y="3977639"/>
            <a:ext cx="4754880" cy="96012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051560" y="4114799"/>
            <a:ext cx="384048" cy="384048"/>
          </a:xfrm>
          <a:prstGeom prst="ellipse">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1508760" y="4087367"/>
            <a:ext cx="4069080" cy="777240"/>
          </a:xfrm>
          <a:prstGeom prst="rect">
            <a:avLst/>
          </a:prstGeom>
          <a:noFill/>
        </p:spPr>
        <p:txBody>
          <a:bodyPr wrap="square">
            <a:spAutoFit/>
          </a:bodyPr>
          <a:lstStyle/>
          <a:p>
            <a:pPr>
              <a:defRPr sz="1200" b="1">
                <a:solidFill>
                  <a:srgbClr val="0F172A"/>
                </a:solidFill>
              </a:defRPr>
            </a:pPr>
            <a:r>
              <a:t>Level 2: Performance Materiality (PM) — $1,275,000.00 (75.0% of OM)</a:t>
            </a:r>
          </a:p>
          <a:p>
            <a:pPr>
              <a:defRPr sz="1000">
                <a:solidFill>
                  <a:srgbClr val="64748B"/>
                </a:solidFill>
              </a:defRPr>
            </a:pPr>
            <a:r>
              <a:t>Operational working paper testing buffer to absorb multiple smaller undetected errors.</a:t>
            </a:r>
          </a:p>
        </p:txBody>
      </p:sp>
      <p:sp>
        <p:nvSpPr>
          <p:cNvPr id="17" name="Rounded Rectangle 16"/>
          <p:cNvSpPr/>
          <p:nvPr/>
        </p:nvSpPr>
        <p:spPr>
          <a:xfrm>
            <a:off x="914400" y="5029200"/>
            <a:ext cx="4754880" cy="96012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051560" y="516636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1508760" y="5138928"/>
            <a:ext cx="4069080" cy="777240"/>
          </a:xfrm>
          <a:prstGeom prst="rect">
            <a:avLst/>
          </a:prstGeom>
          <a:noFill/>
        </p:spPr>
        <p:txBody>
          <a:bodyPr wrap="square">
            <a:spAutoFit/>
          </a:bodyPr>
          <a:lstStyle/>
          <a:p>
            <a:pPr>
              <a:defRPr sz="1200" b="1">
                <a:solidFill>
                  <a:srgbClr val="0F172A"/>
                </a:solidFill>
              </a:defRPr>
            </a:pPr>
            <a:r>
              <a:t>Level 3: Clearly Trivial Threshold (CTT) — $85,000.00 (5.0% of OM)</a:t>
            </a:r>
          </a:p>
          <a:p>
            <a:pPr>
              <a:defRPr sz="1000">
                <a:solidFill>
                  <a:srgbClr val="64748B"/>
                </a:solidFill>
              </a:defRPr>
            </a:pPr>
            <a:r>
              <a:t>Items below this are trivial and do not need to be accumulated on misstatement schedules.</a:t>
            </a:r>
          </a:p>
        </p:txBody>
      </p:sp>
      <p:sp>
        <p:nvSpPr>
          <p:cNvPr id="20" name="Rounded Rectangle 19"/>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Live Multi-Tenant Engagement Registry</a:t>
            </a:r>
          </a:p>
        </p:txBody>
      </p:sp>
      <p:sp>
        <p:nvSpPr>
          <p:cNvPr id="22" name="Rounded Rectangle 21"/>
          <p:cNvSpPr/>
          <p:nvPr/>
        </p:nvSpPr>
        <p:spPr>
          <a:xfrm>
            <a:off x="6309360" y="292608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446520" y="306324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24" name="TextBox 23"/>
          <p:cNvSpPr txBox="1"/>
          <p:nvPr/>
        </p:nvSpPr>
        <p:spPr>
          <a:xfrm>
            <a:off x="6903720" y="3035808"/>
            <a:ext cx="4251960" cy="594360"/>
          </a:xfrm>
          <a:prstGeom prst="rect">
            <a:avLst/>
          </a:prstGeom>
          <a:noFill/>
        </p:spPr>
        <p:txBody>
          <a:bodyPr wrap="square">
            <a:spAutoFit/>
          </a:bodyPr>
          <a:lstStyle/>
          <a:p>
            <a:pPr>
              <a:defRPr sz="1200" b="1">
                <a:solidFill>
                  <a:srgbClr val="0F172A"/>
                </a:solidFill>
              </a:defRPr>
            </a:pPr>
            <a:r>
              <a:t>Phase 1: Entity Scoping</a:t>
            </a:r>
          </a:p>
          <a:p>
            <a:pPr>
              <a:defRPr sz="1000">
                <a:solidFill>
                  <a:srgbClr val="64748B"/>
                </a:solidFill>
              </a:defRPr>
            </a:pPr>
            <a:r>
              <a:t>Parent holding, operating subsidiaries, foreign branch offices.</a:t>
            </a:r>
          </a:p>
        </p:txBody>
      </p:sp>
      <p:sp>
        <p:nvSpPr>
          <p:cNvPr id="25" name="Rounded Rectangle 24"/>
          <p:cNvSpPr/>
          <p:nvPr/>
        </p:nvSpPr>
        <p:spPr>
          <a:xfrm>
            <a:off x="6309360" y="379476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6446520" y="393192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27" name="TextBox 26"/>
          <p:cNvSpPr txBox="1"/>
          <p:nvPr/>
        </p:nvSpPr>
        <p:spPr>
          <a:xfrm>
            <a:off x="6903720" y="3904488"/>
            <a:ext cx="4251960" cy="594360"/>
          </a:xfrm>
          <a:prstGeom prst="rect">
            <a:avLst/>
          </a:prstGeom>
          <a:noFill/>
        </p:spPr>
        <p:txBody>
          <a:bodyPr wrap="square">
            <a:spAutoFit/>
          </a:bodyPr>
          <a:lstStyle/>
          <a:p>
            <a:pPr>
              <a:defRPr sz="1200" b="1">
                <a:solidFill>
                  <a:srgbClr val="0F172A"/>
                </a:solidFill>
              </a:defRPr>
            </a:pPr>
            <a:r>
              <a:t>Phase 2: Lead Schedules Seeding</a:t>
            </a:r>
          </a:p>
          <a:p>
            <a:pPr>
              <a:defRPr sz="1000">
                <a:solidFill>
                  <a:srgbClr val="64748B"/>
                </a:solidFill>
              </a:defRPr>
            </a:pPr>
            <a:r>
              <a:t>Auto-populates Leads A through G with prior-year balances.</a:t>
            </a:r>
          </a:p>
        </p:txBody>
      </p:sp>
      <p:sp>
        <p:nvSpPr>
          <p:cNvPr id="28" name="Rounded Rectangle 27"/>
          <p:cNvSpPr/>
          <p:nvPr/>
        </p:nvSpPr>
        <p:spPr>
          <a:xfrm>
            <a:off x="6309360" y="466344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446520" y="480060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30" name="TextBox 29"/>
          <p:cNvSpPr txBox="1"/>
          <p:nvPr/>
        </p:nvSpPr>
        <p:spPr>
          <a:xfrm>
            <a:off x="6903720" y="4773168"/>
            <a:ext cx="4251960" cy="594360"/>
          </a:xfrm>
          <a:prstGeom prst="rect">
            <a:avLst/>
          </a:prstGeom>
          <a:noFill/>
        </p:spPr>
        <p:txBody>
          <a:bodyPr wrap="square">
            <a:spAutoFit/>
          </a:bodyPr>
          <a:lstStyle/>
          <a:p>
            <a:pPr>
              <a:defRPr sz="1200" b="1">
                <a:solidFill>
                  <a:srgbClr val="0F172A"/>
                </a:solidFill>
              </a:defRPr>
            </a:pPr>
            <a:r>
              <a:t>Phase 3: Burndown Tracker</a:t>
            </a:r>
          </a:p>
          <a:p>
            <a:pPr>
              <a:defRPr sz="1000">
                <a:solidFill>
                  <a:srgbClr val="64748B"/>
                </a:solidFill>
              </a:defRPr>
            </a:pPr>
            <a:r>
              <a:t>Monitors open audit queries and client PBC document submissions.</a:t>
            </a:r>
          </a:p>
        </p:txBody>
      </p:sp>
      <p:sp>
        <p:nvSpPr>
          <p:cNvPr id="31" name="Rounded Rectangle 30"/>
          <p:cNvSpPr/>
          <p:nvPr/>
        </p:nvSpPr>
        <p:spPr>
          <a:xfrm>
            <a:off x="6309360" y="553212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6446520" y="566928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33" name="TextBox 32"/>
          <p:cNvSpPr txBox="1"/>
          <p:nvPr/>
        </p:nvSpPr>
        <p:spPr>
          <a:xfrm>
            <a:off x="6903720" y="5641848"/>
            <a:ext cx="4251960" cy="594360"/>
          </a:xfrm>
          <a:prstGeom prst="rect">
            <a:avLst/>
          </a:prstGeom>
          <a:noFill/>
        </p:spPr>
        <p:txBody>
          <a:bodyPr wrap="square">
            <a:spAutoFit/>
          </a:bodyPr>
          <a:lstStyle/>
          <a:p>
            <a:pPr>
              <a:defRPr sz="1200" b="1">
                <a:solidFill>
                  <a:srgbClr val="0F172A"/>
                </a:solidFill>
              </a:defRPr>
            </a:pPr>
            <a:r>
              <a:t>Phase 4: Resource Governance</a:t>
            </a:r>
          </a:p>
          <a:p>
            <a:pPr>
              <a:defRPr sz="1000">
                <a:solidFill>
                  <a:srgbClr val="64748B"/>
                </a:solidFill>
              </a:defRPr>
            </a:pPr>
            <a:r>
              <a:t>Tracks partner &amp; manager hourly budgets to prevent audit team fatigue.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315 (REVISED)</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02: Dynamic Risk Assessment &amp; Risk × Control Matrix (RCM)</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07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Before digging through receipts, auditors identify what could go wrong (Inherent Risk) and check whether the company has safety guards (Controls) in place. Multiplying the danger by the strength of the guard calculates the true Residual Risk.</a:t>
            </a:r>
          </a:p>
        </p:txBody>
      </p:sp>
      <p:sp>
        <p:nvSpPr>
          <p:cNvPr id="9" name="Rounded Rectangle 8"/>
          <p:cNvSpPr/>
          <p:nvPr/>
        </p:nvSpPr>
        <p:spPr>
          <a:xfrm>
            <a:off x="731520" y="2377440"/>
            <a:ext cx="1072865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10362895" cy="365760"/>
          </a:xfrm>
          <a:prstGeom prst="rect">
            <a:avLst/>
          </a:prstGeom>
          <a:noFill/>
        </p:spPr>
        <p:txBody>
          <a:bodyPr wrap="none">
            <a:spAutoFit/>
          </a:bodyPr>
          <a:lstStyle/>
          <a:p>
            <a:pPr>
              <a:defRPr sz="1300" b="1">
                <a:solidFill>
                  <a:srgbClr val="1E3A8A"/>
                </a:solidFill>
              </a:defRPr>
            </a:pPr>
            <a:r>
              <a:t>Conceptual ROMM Mathematical Formula &amp; 6-Assertion Matrix</a:t>
            </a:r>
          </a:p>
        </p:txBody>
      </p:sp>
      <p:sp>
        <p:nvSpPr>
          <p:cNvPr id="11" name="Rounded Rectangle 10"/>
          <p:cNvSpPr/>
          <p:nvPr/>
        </p:nvSpPr>
        <p:spPr>
          <a:xfrm>
            <a:off x="1005840" y="2926080"/>
            <a:ext cx="10180015" cy="777240"/>
          </a:xfrm>
          <a:prstGeom prst="roundRect">
            <a:avLst/>
          </a:prstGeom>
          <a:solidFill>
            <a:srgbClr val="EEF2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1E3A8A"/>
                </a:solidFill>
              </a:defRPr>
            </a:pPr>
            <a:r>
              <a:t>MATHEMATICAL ENGINE: ROMM = Inherent Risk (IR) × Control Risk (CR)</a:t>
            </a:r>
          </a:p>
          <a:p>
            <a:pPr algn="ctr">
              <a:defRPr sz="1100">
                <a:solidFill>
                  <a:srgbClr val="64748B"/>
                </a:solidFill>
              </a:defRPr>
            </a:pPr>
            <a:r>
              <a:t>Evaluated against 6 Assertions: Completeness (C), Existence (E), Accuracy (A), Valuation (V), Rights &amp; Obligations (RO), Presentation (P)</a:t>
            </a:r>
          </a:p>
        </p:txBody>
      </p:sp>
      <p:sp>
        <p:nvSpPr>
          <p:cNvPr id="12" name="Rounded Rectangle 11"/>
          <p:cNvSpPr/>
          <p:nvPr/>
        </p:nvSpPr>
        <p:spPr>
          <a:xfrm>
            <a:off x="1005840" y="3931920"/>
            <a:ext cx="3246120" cy="2286000"/>
          </a:xfrm>
          <a:prstGeom prst="roundRect">
            <a:avLst/>
          </a:prstGeom>
          <a:solidFill>
            <a:srgbClr val="FFFFFF"/>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88720" y="4041648"/>
            <a:ext cx="2880360" cy="365760"/>
          </a:xfrm>
          <a:prstGeom prst="rect">
            <a:avLst/>
          </a:prstGeom>
          <a:noFill/>
        </p:spPr>
        <p:txBody>
          <a:bodyPr wrap="none">
            <a:spAutoFit/>
          </a:bodyPr>
          <a:lstStyle/>
          <a:p>
            <a:pPr>
              <a:defRPr sz="1300" b="1">
                <a:solidFill>
                  <a:srgbClr val="1E3A8A"/>
                </a:solidFill>
              </a:defRPr>
            </a:pPr>
            <a:r>
              <a:t>Revenue Recognition (ISA 240)</a:t>
            </a:r>
          </a:p>
        </p:txBody>
      </p:sp>
      <p:sp>
        <p:nvSpPr>
          <p:cNvPr id="14" name="TextBox 13"/>
          <p:cNvSpPr txBox="1"/>
          <p:nvPr/>
        </p:nvSpPr>
        <p:spPr>
          <a:xfrm>
            <a:off x="1143000" y="4389120"/>
            <a:ext cx="2971800" cy="1737360"/>
          </a:xfrm>
          <a:prstGeom prst="rect">
            <a:avLst/>
          </a:prstGeom>
          <a:noFill/>
        </p:spPr>
        <p:txBody>
          <a:bodyPr wrap="square">
            <a:spAutoFit/>
          </a:bodyPr>
          <a:lstStyle/>
          <a:p>
            <a:pPr>
              <a:defRPr sz="1000">
                <a:solidFill>
                  <a:srgbClr val="334155"/>
                </a:solidFill>
              </a:defRPr>
            </a:pPr>
            <a:r>
              <a:t>Danger: Premature revenue booked before delivery to inflate profits.</a:t>
            </a:r>
            <a:br/>
            <a:r>
              <a:t>Assertions: Existence, Accuracy, Cutoff.</a:t>
            </a:r>
            <a:br/>
            <a:r>
              <a:t>Mitigating Control: 3-way automated matching (PO, Delivery, Sales Invoice).</a:t>
            </a:r>
            <a:br/>
            <a:r>
              <a:t>Residual Risk: LOW (Automated control prevents manipulation).</a:t>
            </a:r>
          </a:p>
        </p:txBody>
      </p:sp>
      <p:sp>
        <p:nvSpPr>
          <p:cNvPr id="15" name="Rounded Rectangle 14"/>
          <p:cNvSpPr/>
          <p:nvPr/>
        </p:nvSpPr>
        <p:spPr>
          <a:xfrm>
            <a:off x="4480560" y="3931920"/>
            <a:ext cx="3246120" cy="2286000"/>
          </a:xfrm>
          <a:prstGeom prst="roundRect">
            <a:avLst/>
          </a:prstGeom>
          <a:solidFill>
            <a:srgbClr val="FFFFFF"/>
          </a:solidFill>
          <a:ln w="1524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663440" y="4041648"/>
            <a:ext cx="2880360" cy="365760"/>
          </a:xfrm>
          <a:prstGeom prst="rect">
            <a:avLst/>
          </a:prstGeom>
          <a:noFill/>
        </p:spPr>
        <p:txBody>
          <a:bodyPr wrap="none">
            <a:spAutoFit/>
          </a:bodyPr>
          <a:lstStyle/>
          <a:p>
            <a:pPr>
              <a:defRPr sz="1300" b="1">
                <a:solidFill>
                  <a:srgbClr val="1E3A8A"/>
                </a:solidFill>
              </a:defRPr>
            </a:pPr>
            <a:r>
              <a:t>Inventory Valuation (ISA 501)</a:t>
            </a:r>
          </a:p>
        </p:txBody>
      </p:sp>
      <p:sp>
        <p:nvSpPr>
          <p:cNvPr id="17" name="TextBox 16"/>
          <p:cNvSpPr txBox="1"/>
          <p:nvPr/>
        </p:nvSpPr>
        <p:spPr>
          <a:xfrm>
            <a:off x="4617720" y="4389120"/>
            <a:ext cx="2971800" cy="1737360"/>
          </a:xfrm>
          <a:prstGeom prst="rect">
            <a:avLst/>
          </a:prstGeom>
          <a:noFill/>
        </p:spPr>
        <p:txBody>
          <a:bodyPr wrap="square">
            <a:spAutoFit/>
          </a:bodyPr>
          <a:lstStyle/>
          <a:p>
            <a:pPr>
              <a:defRPr sz="1000">
                <a:solidFill>
                  <a:srgbClr val="334155"/>
                </a:solidFill>
              </a:defRPr>
            </a:pPr>
            <a:r>
              <a:t>Danger: Damaged or obsolete inventory not written down to real market value.</a:t>
            </a:r>
            <a:br/>
            <a:r>
              <a:t>Assertions: Valuation, Completeness.</a:t>
            </a:r>
            <a:br/>
            <a:r>
              <a:t>Mitigating Control: Quarterly aging review and automated write-down rules.</a:t>
            </a:r>
            <a:br/>
            <a:r>
              <a:t>Residual Risk: MEDIUM (Requires physical engineer inspection).</a:t>
            </a:r>
          </a:p>
        </p:txBody>
      </p:sp>
      <p:sp>
        <p:nvSpPr>
          <p:cNvPr id="18" name="Rounded Rectangle 17"/>
          <p:cNvSpPr/>
          <p:nvPr/>
        </p:nvSpPr>
        <p:spPr>
          <a:xfrm>
            <a:off x="7955279" y="3931920"/>
            <a:ext cx="3246120" cy="2286000"/>
          </a:xfrm>
          <a:prstGeom prst="roundRect">
            <a:avLst/>
          </a:prstGeom>
          <a:solidFill>
            <a:srgbClr val="FFFFFF"/>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138159" y="4041648"/>
            <a:ext cx="2880360" cy="365760"/>
          </a:xfrm>
          <a:prstGeom prst="rect">
            <a:avLst/>
          </a:prstGeom>
          <a:noFill/>
        </p:spPr>
        <p:txBody>
          <a:bodyPr wrap="none">
            <a:spAutoFit/>
          </a:bodyPr>
          <a:lstStyle/>
          <a:p>
            <a:pPr>
              <a:defRPr sz="1300" b="1">
                <a:solidFill>
                  <a:srgbClr val="1E3A8A"/>
                </a:solidFill>
              </a:defRPr>
            </a:pPr>
            <a:r>
              <a:t>Wire Disbursements (ISA 250)</a:t>
            </a:r>
          </a:p>
        </p:txBody>
      </p:sp>
      <p:sp>
        <p:nvSpPr>
          <p:cNvPr id="20" name="TextBox 19"/>
          <p:cNvSpPr txBox="1"/>
          <p:nvPr/>
        </p:nvSpPr>
        <p:spPr>
          <a:xfrm>
            <a:off x="8092439" y="4389120"/>
            <a:ext cx="2971800" cy="1737360"/>
          </a:xfrm>
          <a:prstGeom prst="rect">
            <a:avLst/>
          </a:prstGeom>
          <a:noFill/>
        </p:spPr>
        <p:txBody>
          <a:bodyPr wrap="square">
            <a:spAutoFit/>
          </a:bodyPr>
          <a:lstStyle/>
          <a:p>
            <a:pPr>
              <a:defRPr sz="1000">
                <a:solidFill>
                  <a:srgbClr val="334155"/>
                </a:solidFill>
              </a:defRPr>
            </a:pPr>
            <a:r>
              <a:t>Danger: Unauthorized cash wires sent without proper senior authorization.</a:t>
            </a:r>
            <a:br/>
            <a:r>
              <a:t>Assertions: Rights &amp; Obligations, Existence.</a:t>
            </a:r>
            <a:br/>
            <a:r>
              <a:t>Mitigating Control: Dual biometric approval &amp; live bank feed reconciliation.</a:t>
            </a:r>
            <a:br/>
            <a:r>
              <a:t>Residual Risk: LOW (Bank API locks prevent single-user wire transfers).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330 COMPLIANCE</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03: Test of Controls (ToC) &amp; 3-Year Rotation Tracker</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08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Under international rules, if a company's internal control was thoroughly tested last year and didn't change, the auditor can rely on it for up to 3 years without re-testing. Our platform tracks this 36-month clock automatically and sounds an alarm when it expires.</a:t>
            </a:r>
          </a:p>
        </p:txBody>
      </p:sp>
      <p:sp>
        <p:nvSpPr>
          <p:cNvPr id="9" name="Rounded Rectangle 8"/>
          <p:cNvSpPr/>
          <p:nvPr/>
        </p:nvSpPr>
        <p:spPr>
          <a:xfrm>
            <a:off x="731520" y="2377440"/>
            <a:ext cx="5120640" cy="4023360"/>
          </a:xfrm>
          <a:prstGeom prst="roundRect">
            <a:avLst/>
          </a:prstGeom>
          <a:solidFill>
            <a:srgbClr val="F8FAFC"/>
          </a:solidFill>
          <a:ln w="1524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Conceptual 36-Month Rotation Clock</a:t>
            </a:r>
          </a:p>
        </p:txBody>
      </p:sp>
      <p:sp>
        <p:nvSpPr>
          <p:cNvPr id="11" name="Rounded Rectangle 10"/>
          <p:cNvSpPr/>
          <p:nvPr/>
        </p:nvSpPr>
        <p:spPr>
          <a:xfrm>
            <a:off x="914400" y="2926080"/>
            <a:ext cx="4754880" cy="77724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051560" y="306324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508760" y="3035808"/>
            <a:ext cx="4069080" cy="594360"/>
          </a:xfrm>
          <a:prstGeom prst="rect">
            <a:avLst/>
          </a:prstGeom>
          <a:noFill/>
        </p:spPr>
        <p:txBody>
          <a:bodyPr wrap="square">
            <a:spAutoFit/>
          </a:bodyPr>
          <a:lstStyle/>
          <a:p>
            <a:pPr>
              <a:defRPr sz="1200" b="1">
                <a:solidFill>
                  <a:srgbClr val="0F172A"/>
                </a:solidFill>
              </a:defRPr>
            </a:pPr>
            <a:r>
              <a:t>Year 1: Full Baseline Testing</a:t>
            </a:r>
          </a:p>
          <a:p>
            <a:pPr>
              <a:defRPr sz="1000">
                <a:solidFill>
                  <a:srgbClr val="64748B"/>
                </a:solidFill>
              </a:defRPr>
            </a:pPr>
            <a:r>
              <a:t>Inspect 25–40 samples; confirm control is operating effectively.</a:t>
            </a:r>
          </a:p>
        </p:txBody>
      </p:sp>
      <p:sp>
        <p:nvSpPr>
          <p:cNvPr id="14" name="Rounded Rectangle 13"/>
          <p:cNvSpPr/>
          <p:nvPr/>
        </p:nvSpPr>
        <p:spPr>
          <a:xfrm>
            <a:off x="914400" y="3794760"/>
            <a:ext cx="4754880" cy="77724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051560" y="393192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1508760" y="3904488"/>
            <a:ext cx="4069080" cy="594360"/>
          </a:xfrm>
          <a:prstGeom prst="rect">
            <a:avLst/>
          </a:prstGeom>
          <a:noFill/>
        </p:spPr>
        <p:txBody>
          <a:bodyPr wrap="square">
            <a:spAutoFit/>
          </a:bodyPr>
          <a:lstStyle/>
          <a:p>
            <a:pPr>
              <a:defRPr sz="1200" b="1">
                <a:solidFill>
                  <a:srgbClr val="0F172A"/>
                </a:solidFill>
              </a:defRPr>
            </a:pPr>
            <a:r>
              <a:t>Year 2: Reliance &amp; Inquiry</a:t>
            </a:r>
          </a:p>
          <a:p>
            <a:pPr>
              <a:defRPr sz="1000">
                <a:solidFill>
                  <a:srgbClr val="64748B"/>
                </a:solidFill>
              </a:defRPr>
            </a:pPr>
            <a:r>
              <a:t>Verify zero changes to IT systems or personnel; rely on Year 1.</a:t>
            </a:r>
          </a:p>
        </p:txBody>
      </p:sp>
      <p:sp>
        <p:nvSpPr>
          <p:cNvPr id="17" name="Rounded Rectangle 16"/>
          <p:cNvSpPr/>
          <p:nvPr/>
        </p:nvSpPr>
        <p:spPr>
          <a:xfrm>
            <a:off x="914400" y="4663440"/>
            <a:ext cx="4754880" cy="77724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051560" y="4800600"/>
            <a:ext cx="384048" cy="384048"/>
          </a:xfrm>
          <a:prstGeom prst="ellipse">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1508760" y="4773168"/>
            <a:ext cx="4069080" cy="594360"/>
          </a:xfrm>
          <a:prstGeom prst="rect">
            <a:avLst/>
          </a:prstGeom>
          <a:noFill/>
        </p:spPr>
        <p:txBody>
          <a:bodyPr wrap="square">
            <a:spAutoFit/>
          </a:bodyPr>
          <a:lstStyle/>
          <a:p>
            <a:pPr>
              <a:defRPr sz="1200" b="1">
                <a:solidFill>
                  <a:srgbClr val="0F172A"/>
                </a:solidFill>
              </a:defRPr>
            </a:pPr>
            <a:r>
              <a:t>Year 3: Re-Test Expiry Window</a:t>
            </a:r>
          </a:p>
          <a:p>
            <a:pPr>
              <a:defRPr sz="1000">
                <a:solidFill>
                  <a:srgbClr val="64748B"/>
                </a:solidFill>
              </a:defRPr>
            </a:pPr>
            <a:r>
              <a:t>Mandatory countdown reaches 30 months; alarm triggers re-test.</a:t>
            </a:r>
          </a:p>
        </p:txBody>
      </p:sp>
      <p:sp>
        <p:nvSpPr>
          <p:cNvPr id="20" name="Rounded Rectangle 19"/>
          <p:cNvSpPr/>
          <p:nvPr/>
        </p:nvSpPr>
        <p:spPr>
          <a:xfrm>
            <a:off x="914400" y="5532120"/>
            <a:ext cx="4754880" cy="77724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1051560" y="566928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2" name="TextBox 21"/>
          <p:cNvSpPr txBox="1"/>
          <p:nvPr/>
        </p:nvSpPr>
        <p:spPr>
          <a:xfrm>
            <a:off x="1508760" y="5641848"/>
            <a:ext cx="4069080" cy="594360"/>
          </a:xfrm>
          <a:prstGeom prst="rect">
            <a:avLst/>
          </a:prstGeom>
          <a:noFill/>
        </p:spPr>
        <p:txBody>
          <a:bodyPr wrap="square">
            <a:spAutoFit/>
          </a:bodyPr>
          <a:lstStyle/>
          <a:p>
            <a:pPr>
              <a:defRPr sz="1200" b="1">
                <a:solidFill>
                  <a:srgbClr val="0F172A"/>
                </a:solidFill>
              </a:defRPr>
            </a:pPr>
            <a:r>
              <a:t>Significant Risk Exception</a:t>
            </a:r>
          </a:p>
          <a:p>
            <a:pPr>
              <a:defRPr sz="1000">
                <a:solidFill>
                  <a:srgbClr val="64748B"/>
                </a:solidFill>
              </a:defRPr>
            </a:pPr>
            <a:r>
              <a:t>Controls over fraud or estimates CANNOT rotate; re-tested every year!</a:t>
            </a:r>
          </a:p>
        </p:txBody>
      </p:sp>
      <p:sp>
        <p:nvSpPr>
          <p:cNvPr id="23" name="Rounded Rectangle 22"/>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Statistical Sample Sizes &amp; Deviation Protocol</a:t>
            </a:r>
          </a:p>
        </p:txBody>
      </p:sp>
      <p:sp>
        <p:nvSpPr>
          <p:cNvPr id="25" name="Rounded Rectangle 24"/>
          <p:cNvSpPr/>
          <p:nvPr/>
        </p:nvSpPr>
        <p:spPr>
          <a:xfrm>
            <a:off x="6309360" y="292608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6446520" y="306324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27" name="TextBox 26"/>
          <p:cNvSpPr txBox="1"/>
          <p:nvPr/>
        </p:nvSpPr>
        <p:spPr>
          <a:xfrm>
            <a:off x="6903720" y="3035808"/>
            <a:ext cx="4251960" cy="594360"/>
          </a:xfrm>
          <a:prstGeom prst="rect">
            <a:avLst/>
          </a:prstGeom>
          <a:noFill/>
        </p:spPr>
        <p:txBody>
          <a:bodyPr wrap="square">
            <a:spAutoFit/>
          </a:bodyPr>
          <a:lstStyle/>
          <a:p>
            <a:pPr>
              <a:defRPr sz="1200" b="1">
                <a:solidFill>
                  <a:srgbClr val="0F172A"/>
                </a:solidFill>
              </a:defRPr>
            </a:pPr>
            <a:r>
              <a:t>Daily Control Frequency</a:t>
            </a:r>
          </a:p>
          <a:p>
            <a:pPr>
              <a:defRPr sz="1000">
                <a:solidFill>
                  <a:srgbClr val="64748B"/>
                </a:solidFill>
              </a:defRPr>
            </a:pPr>
            <a:r>
              <a:t>Sample 25 to 40 occurrences across the 365-day fiscal period.</a:t>
            </a:r>
          </a:p>
        </p:txBody>
      </p:sp>
      <p:sp>
        <p:nvSpPr>
          <p:cNvPr id="28" name="Rounded Rectangle 27"/>
          <p:cNvSpPr/>
          <p:nvPr/>
        </p:nvSpPr>
        <p:spPr>
          <a:xfrm>
            <a:off x="6309360" y="379476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446520" y="393192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30" name="TextBox 29"/>
          <p:cNvSpPr txBox="1"/>
          <p:nvPr/>
        </p:nvSpPr>
        <p:spPr>
          <a:xfrm>
            <a:off x="6903720" y="3904488"/>
            <a:ext cx="4251960" cy="594360"/>
          </a:xfrm>
          <a:prstGeom prst="rect">
            <a:avLst/>
          </a:prstGeom>
          <a:noFill/>
        </p:spPr>
        <p:txBody>
          <a:bodyPr wrap="square">
            <a:spAutoFit/>
          </a:bodyPr>
          <a:lstStyle/>
          <a:p>
            <a:pPr>
              <a:defRPr sz="1200" b="1">
                <a:solidFill>
                  <a:srgbClr val="0F172A"/>
                </a:solidFill>
              </a:defRPr>
            </a:pPr>
            <a:r>
              <a:t>Weekly Control Frequency</a:t>
            </a:r>
          </a:p>
          <a:p>
            <a:pPr>
              <a:defRPr sz="1000">
                <a:solidFill>
                  <a:srgbClr val="64748B"/>
                </a:solidFill>
              </a:defRPr>
            </a:pPr>
            <a:r>
              <a:t>Sample 5 to 15 occurrences across the 52-week operating period.</a:t>
            </a:r>
          </a:p>
        </p:txBody>
      </p:sp>
      <p:sp>
        <p:nvSpPr>
          <p:cNvPr id="31" name="Rounded Rectangle 30"/>
          <p:cNvSpPr/>
          <p:nvPr/>
        </p:nvSpPr>
        <p:spPr>
          <a:xfrm>
            <a:off x="6309360" y="466344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6446520" y="480060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33" name="TextBox 32"/>
          <p:cNvSpPr txBox="1"/>
          <p:nvPr/>
        </p:nvSpPr>
        <p:spPr>
          <a:xfrm>
            <a:off x="6903720" y="4773168"/>
            <a:ext cx="4251960" cy="594360"/>
          </a:xfrm>
          <a:prstGeom prst="rect">
            <a:avLst/>
          </a:prstGeom>
          <a:noFill/>
        </p:spPr>
        <p:txBody>
          <a:bodyPr wrap="square">
            <a:spAutoFit/>
          </a:bodyPr>
          <a:lstStyle/>
          <a:p>
            <a:pPr>
              <a:defRPr sz="1200" b="1">
                <a:solidFill>
                  <a:srgbClr val="0F172A"/>
                </a:solidFill>
              </a:defRPr>
            </a:pPr>
            <a:r>
              <a:t>Monthly Control Frequency</a:t>
            </a:r>
          </a:p>
          <a:p>
            <a:pPr>
              <a:defRPr sz="1000">
                <a:solidFill>
                  <a:srgbClr val="64748B"/>
                </a:solidFill>
              </a:defRPr>
            </a:pPr>
            <a:r>
              <a:t>Sample 2 to 5 occurrences across the 12 calendar month-ends.</a:t>
            </a:r>
          </a:p>
        </p:txBody>
      </p:sp>
      <p:sp>
        <p:nvSpPr>
          <p:cNvPr id="34" name="Rounded Rectangle 33"/>
          <p:cNvSpPr/>
          <p:nvPr/>
        </p:nvSpPr>
        <p:spPr>
          <a:xfrm>
            <a:off x="6309360" y="553212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6446520" y="566928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36" name="TextBox 35"/>
          <p:cNvSpPr txBox="1"/>
          <p:nvPr/>
        </p:nvSpPr>
        <p:spPr>
          <a:xfrm>
            <a:off x="6903720" y="5641848"/>
            <a:ext cx="4251960" cy="594360"/>
          </a:xfrm>
          <a:prstGeom prst="rect">
            <a:avLst/>
          </a:prstGeom>
          <a:noFill/>
        </p:spPr>
        <p:txBody>
          <a:bodyPr wrap="square">
            <a:spAutoFit/>
          </a:bodyPr>
          <a:lstStyle/>
          <a:p>
            <a:pPr>
              <a:defRPr sz="1200" b="1">
                <a:solidFill>
                  <a:srgbClr val="0F172A"/>
                </a:solidFill>
              </a:defRPr>
            </a:pPr>
            <a:r>
              <a:t>Zero Deviation Protocol</a:t>
            </a:r>
          </a:p>
          <a:p>
            <a:pPr>
              <a:defRPr sz="1000">
                <a:solidFill>
                  <a:srgbClr val="64748B"/>
                </a:solidFill>
              </a:defRPr>
            </a:pPr>
            <a:r>
              <a:t>A single failure triggers Root Cause Analysis (ISQM 1.41) and voids reliance.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QUALITY REMEDIATION</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04: ISQM 1.41 Root Cause Analysis (5-Whys + Fishbone)</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09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When an auditor finds a mistake, blaming the clerk doesn't stop it from happening again. Root Cause Analysis is like a detective asking 'Why?' five times in a row to uncover the real broken process behind the symptom.</a:t>
            </a:r>
          </a:p>
        </p:txBody>
      </p:sp>
      <p:sp>
        <p:nvSpPr>
          <p:cNvPr id="9" name="Rounded Rectangle 8"/>
          <p:cNvSpPr/>
          <p:nvPr/>
        </p:nvSpPr>
        <p:spPr>
          <a:xfrm>
            <a:off x="731520" y="2377440"/>
            <a:ext cx="5120640" cy="4023360"/>
          </a:xfrm>
          <a:prstGeom prst="roundRect">
            <a:avLst/>
          </a:prstGeom>
          <a:solidFill>
            <a:srgbClr val="F8FAFC"/>
          </a:solidFill>
          <a:ln w="1524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5-Whys Iterative Causal Tree</a:t>
            </a:r>
          </a:p>
        </p:txBody>
      </p:sp>
      <p:sp>
        <p:nvSpPr>
          <p:cNvPr id="11" name="Rounded Rectangle 10"/>
          <p:cNvSpPr/>
          <p:nvPr/>
        </p:nvSpPr>
        <p:spPr>
          <a:xfrm>
            <a:off x="914400" y="2880360"/>
            <a:ext cx="4754880" cy="50292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Symptom: $1,200,000.00 unrecorded supplier invoice at year-end.</a:t>
            </a:r>
          </a:p>
        </p:txBody>
      </p:sp>
      <p:sp>
        <p:nvSpPr>
          <p:cNvPr id="12" name="Rounded Rectangle 11"/>
          <p:cNvSpPr/>
          <p:nvPr/>
        </p:nvSpPr>
        <p:spPr>
          <a:xfrm>
            <a:off x="914400" y="3447288"/>
            <a:ext cx="4754880" cy="502920"/>
          </a:xfrm>
          <a:prstGeom prst="roundRect">
            <a:avLst/>
          </a:prstGeom>
          <a:solidFill>
            <a:srgbClr val="FFFFFF"/>
          </a:solidFill>
          <a:ln w="19050">
            <a:solidFill>
              <a:srgbClr val="64748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0">
                <a:solidFill>
                  <a:srgbClr val="0F172A"/>
                </a:solidFill>
              </a:defRPr>
            </a:pPr>
            <a:r>
              <a:t>Why 1?: Receiving warehouse reports were not matched with POs.</a:t>
            </a:r>
          </a:p>
        </p:txBody>
      </p:sp>
      <p:sp>
        <p:nvSpPr>
          <p:cNvPr id="13" name="Rounded Rectangle 12"/>
          <p:cNvSpPr/>
          <p:nvPr/>
        </p:nvSpPr>
        <p:spPr>
          <a:xfrm>
            <a:off x="914400" y="4014215"/>
            <a:ext cx="4754880" cy="502920"/>
          </a:xfrm>
          <a:prstGeom prst="roundRect">
            <a:avLst/>
          </a:prstGeom>
          <a:solidFill>
            <a:srgbClr val="FFFFFF"/>
          </a:solidFill>
          <a:ln w="19050">
            <a:solidFill>
              <a:srgbClr val="64748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0">
                <a:solidFill>
                  <a:srgbClr val="0F172A"/>
                </a:solidFill>
              </a:defRPr>
            </a:pPr>
            <a:r>
              <a:t>Why 2?: The assigned receiving clerk was on emergency medical leave.</a:t>
            </a:r>
          </a:p>
        </p:txBody>
      </p:sp>
      <p:sp>
        <p:nvSpPr>
          <p:cNvPr id="14" name="Rounded Rectangle 13"/>
          <p:cNvSpPr/>
          <p:nvPr/>
        </p:nvSpPr>
        <p:spPr>
          <a:xfrm>
            <a:off x="914400" y="4581144"/>
            <a:ext cx="4754880" cy="50292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0">
                <a:solidFill>
                  <a:srgbClr val="0F172A"/>
                </a:solidFill>
              </a:defRPr>
            </a:pPr>
            <a:r>
              <a:t>Why 3?: No backup clerk had been trained on the ERP goods-receipt screen.</a:t>
            </a:r>
          </a:p>
        </p:txBody>
      </p:sp>
      <p:sp>
        <p:nvSpPr>
          <p:cNvPr id="15" name="Rounded Rectangle 14"/>
          <p:cNvSpPr/>
          <p:nvPr/>
        </p:nvSpPr>
        <p:spPr>
          <a:xfrm>
            <a:off x="914400" y="5148072"/>
            <a:ext cx="4754880" cy="50292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0">
                <a:solidFill>
                  <a:srgbClr val="0F172A"/>
                </a:solidFill>
              </a:defRPr>
            </a:pPr>
            <a:r>
              <a:t>Why 4?: Cross-training SOPs were never institutionalized by HR.</a:t>
            </a:r>
          </a:p>
        </p:txBody>
      </p:sp>
      <p:sp>
        <p:nvSpPr>
          <p:cNvPr id="16" name="Rounded Rectangle 15"/>
          <p:cNvSpPr/>
          <p:nvPr/>
        </p:nvSpPr>
        <p:spPr>
          <a:xfrm>
            <a:off x="914400" y="5715000"/>
            <a:ext cx="4754880" cy="50292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Root Cause: Lack of succession planning governance in corporate logistics.</a:t>
            </a:r>
          </a:p>
        </p:txBody>
      </p:sp>
      <p:sp>
        <p:nvSpPr>
          <p:cNvPr id="17" name="Rounded Rectangle 16"/>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Conceptual 6-M Ishikawa Fishbone Diagram</a:t>
            </a:r>
          </a:p>
        </p:txBody>
      </p:sp>
      <p:sp>
        <p:nvSpPr>
          <p:cNvPr id="19" name="Rounded Rectangle 18"/>
          <p:cNvSpPr/>
          <p:nvPr/>
        </p:nvSpPr>
        <p:spPr>
          <a:xfrm>
            <a:off x="6309360" y="2880360"/>
            <a:ext cx="4937760" cy="50292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1. Manpower: Staff fatigue, auditor competency gaps, lack of backup training.</a:t>
            </a:r>
          </a:p>
        </p:txBody>
      </p:sp>
      <p:sp>
        <p:nvSpPr>
          <p:cNvPr id="20" name="Rounded Rectangle 19"/>
          <p:cNvSpPr/>
          <p:nvPr/>
        </p:nvSpPr>
        <p:spPr>
          <a:xfrm>
            <a:off x="6309360" y="3447288"/>
            <a:ext cx="4937760" cy="50292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2. Methods: Ambiguous audit checklists, missing voucher inspection guidelines.</a:t>
            </a:r>
          </a:p>
        </p:txBody>
      </p:sp>
      <p:sp>
        <p:nvSpPr>
          <p:cNvPr id="21" name="Rounded Rectangle 20"/>
          <p:cNvSpPr/>
          <p:nvPr/>
        </p:nvSpPr>
        <p:spPr>
          <a:xfrm>
            <a:off x="6309360" y="4014215"/>
            <a:ext cx="4937760" cy="502920"/>
          </a:xfrm>
          <a:prstGeom prst="roundRect">
            <a:avLst/>
          </a:prstGeom>
          <a:solidFill>
            <a:srgbClr val="FFFFFF"/>
          </a:solidFill>
          <a:ln w="19050">
            <a:solidFill>
              <a:srgbClr val="06B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3. Machines: ERP system timeouts, automated API failure, missing audit trails.</a:t>
            </a:r>
          </a:p>
        </p:txBody>
      </p:sp>
      <p:sp>
        <p:nvSpPr>
          <p:cNvPr id="22" name="Rounded Rectangle 21"/>
          <p:cNvSpPr/>
          <p:nvPr/>
        </p:nvSpPr>
        <p:spPr>
          <a:xfrm>
            <a:off x="6309360" y="4581144"/>
            <a:ext cx="4937760" cy="50292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4. Materials: Untrusted client spreadsheet data, missing supplier confirmations.</a:t>
            </a:r>
          </a:p>
        </p:txBody>
      </p:sp>
      <p:sp>
        <p:nvSpPr>
          <p:cNvPr id="23" name="Rounded Rectangle 22"/>
          <p:cNvSpPr/>
          <p:nvPr/>
        </p:nvSpPr>
        <p:spPr>
          <a:xfrm>
            <a:off x="6309360" y="5148072"/>
            <a:ext cx="4937760" cy="50292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5. Measurement: Flawed sample sizes, inappropriate materiality thresholds.</a:t>
            </a:r>
          </a:p>
        </p:txBody>
      </p:sp>
      <p:sp>
        <p:nvSpPr>
          <p:cNvPr id="24" name="Rounded Rectangle 23"/>
          <p:cNvSpPr/>
          <p:nvPr/>
        </p:nvSpPr>
        <p:spPr>
          <a:xfrm>
            <a:off x="6309360" y="5715000"/>
            <a:ext cx="4937760" cy="50292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F172A"/>
                </a:solidFill>
              </a:defRPr>
            </a:pPr>
            <a:r>
              <a:t>6. Milieu: High executive pressure, tight regulatory filing deadlines.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500 &amp; PCAOB AS 1105</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05: IPE &amp; IUC Digital Evidence Integrity Gate</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10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If a client hands you an Excel spreadsheet, how do you know they didn't secretly delete rows or fake the numbers? The IPE Gate acts like airport security for data: checking source code, reconciling ledger totals, and digitally fingerprinting (SHA-256) files.</a:t>
            </a:r>
          </a:p>
        </p:txBody>
      </p:sp>
      <p:sp>
        <p:nvSpPr>
          <p:cNvPr id="9" name="Rounded Rectangle 8"/>
          <p:cNvSpPr/>
          <p:nvPr/>
        </p:nvSpPr>
        <p:spPr>
          <a:xfrm>
            <a:off x="731520" y="2377440"/>
            <a:ext cx="1072865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10362895" cy="365760"/>
          </a:xfrm>
          <a:prstGeom prst="rect">
            <a:avLst/>
          </a:prstGeom>
          <a:noFill/>
        </p:spPr>
        <p:txBody>
          <a:bodyPr wrap="none">
            <a:spAutoFit/>
          </a:bodyPr>
          <a:lstStyle/>
          <a:p>
            <a:pPr>
              <a:defRPr sz="1300" b="1">
                <a:solidFill>
                  <a:srgbClr val="1E3A8A"/>
                </a:solidFill>
              </a:defRPr>
            </a:pPr>
            <a:r>
              <a:t>Conceptual 4-Tier Evidence Verification Pipeline</a:t>
            </a:r>
          </a:p>
        </p:txBody>
      </p:sp>
      <p:sp>
        <p:nvSpPr>
          <p:cNvPr id="11" name="Rounded Rectangle 10"/>
          <p:cNvSpPr/>
          <p:nvPr/>
        </p:nvSpPr>
        <p:spPr>
          <a:xfrm>
            <a:off x="1005840" y="3017520"/>
            <a:ext cx="2423160" cy="301752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43000" y="315468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600200" y="3127248"/>
            <a:ext cx="1737360" cy="2834640"/>
          </a:xfrm>
          <a:prstGeom prst="rect">
            <a:avLst/>
          </a:prstGeom>
          <a:noFill/>
        </p:spPr>
        <p:txBody>
          <a:bodyPr wrap="square">
            <a:spAutoFit/>
          </a:bodyPr>
          <a:lstStyle/>
          <a:p>
            <a:pPr>
              <a:defRPr sz="1200" b="1">
                <a:solidFill>
                  <a:srgbClr val="0F172A"/>
                </a:solidFill>
              </a:defRPr>
            </a:pPr>
            <a:r>
              <a:t>Gate 1: Source Logic</a:t>
            </a:r>
          </a:p>
          <a:p>
            <a:pPr>
              <a:defRPr sz="1000">
                <a:solidFill>
                  <a:srgbClr val="64748B"/>
                </a:solidFill>
              </a:defRPr>
            </a:pPr>
            <a:r>
              <a:t>Extract &amp; lock the exact SQL query, ERP program, and table parameters used to pull the report.</a:t>
            </a:r>
          </a:p>
        </p:txBody>
      </p:sp>
      <p:sp>
        <p:nvSpPr>
          <p:cNvPr id="14" name="Rounded Rectangle 13"/>
          <p:cNvSpPr/>
          <p:nvPr/>
        </p:nvSpPr>
        <p:spPr>
          <a:xfrm>
            <a:off x="3566160" y="3017520"/>
            <a:ext cx="2423160" cy="301752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3703320" y="315468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4160520" y="3127248"/>
            <a:ext cx="1737360" cy="2834640"/>
          </a:xfrm>
          <a:prstGeom prst="rect">
            <a:avLst/>
          </a:prstGeom>
          <a:noFill/>
        </p:spPr>
        <p:txBody>
          <a:bodyPr wrap="square">
            <a:spAutoFit/>
          </a:bodyPr>
          <a:lstStyle/>
          <a:p>
            <a:pPr>
              <a:defRPr sz="1200" b="1">
                <a:solidFill>
                  <a:srgbClr val="0F172A"/>
                </a:solidFill>
              </a:defRPr>
            </a:pPr>
            <a:r>
              <a:t>Gate 2: Completeness</a:t>
            </a:r>
          </a:p>
          <a:p>
            <a:pPr>
              <a:defRPr sz="1000">
                <a:solidFill>
                  <a:srgbClr val="64748B"/>
                </a:solidFill>
              </a:defRPr>
            </a:pPr>
            <a:r>
              <a:t>Vertical check: detail rows sum to GL total. Horizontal check: sequence check for missing invoice IDs.</a:t>
            </a:r>
          </a:p>
        </p:txBody>
      </p:sp>
      <p:sp>
        <p:nvSpPr>
          <p:cNvPr id="17" name="Rounded Rectangle 16"/>
          <p:cNvSpPr/>
          <p:nvPr/>
        </p:nvSpPr>
        <p:spPr>
          <a:xfrm>
            <a:off x="6126479" y="3017520"/>
            <a:ext cx="2423160" cy="301752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263639" y="315468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6720839" y="3127248"/>
            <a:ext cx="1737360" cy="2834640"/>
          </a:xfrm>
          <a:prstGeom prst="rect">
            <a:avLst/>
          </a:prstGeom>
          <a:noFill/>
        </p:spPr>
        <p:txBody>
          <a:bodyPr wrap="square">
            <a:spAutoFit/>
          </a:bodyPr>
          <a:lstStyle/>
          <a:p>
            <a:pPr>
              <a:defRPr sz="1200" b="1">
                <a:solidFill>
                  <a:srgbClr val="0F172A"/>
                </a:solidFill>
              </a:defRPr>
            </a:pPr>
            <a:r>
              <a:t>Gate 3: Accuracy Test</a:t>
            </a:r>
          </a:p>
          <a:p>
            <a:pPr>
              <a:defRPr sz="1000">
                <a:solidFill>
                  <a:srgbClr val="64748B"/>
                </a:solidFill>
              </a:defRPr>
            </a:pPr>
            <a:r>
              <a:t>Automated recalculation of computed formulas, discounts, taxes, and exchange rates on sample rows.</a:t>
            </a:r>
          </a:p>
        </p:txBody>
      </p:sp>
      <p:sp>
        <p:nvSpPr>
          <p:cNvPr id="20" name="Rounded Rectangle 19"/>
          <p:cNvSpPr/>
          <p:nvPr/>
        </p:nvSpPr>
        <p:spPr>
          <a:xfrm>
            <a:off x="8686799" y="3017520"/>
            <a:ext cx="2423160" cy="301752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8823959" y="315468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2" name="TextBox 21"/>
          <p:cNvSpPr txBox="1"/>
          <p:nvPr/>
        </p:nvSpPr>
        <p:spPr>
          <a:xfrm>
            <a:off x="9281159" y="3127248"/>
            <a:ext cx="1737360" cy="2834640"/>
          </a:xfrm>
          <a:prstGeom prst="rect">
            <a:avLst/>
          </a:prstGeom>
          <a:noFill/>
        </p:spPr>
        <p:txBody>
          <a:bodyPr wrap="square">
            <a:spAutoFit/>
          </a:bodyPr>
          <a:lstStyle/>
          <a:p>
            <a:pPr>
              <a:defRPr sz="1200" b="1">
                <a:solidFill>
                  <a:srgbClr val="0F172A"/>
                </a:solidFill>
              </a:defRPr>
            </a:pPr>
            <a:r>
              <a:t>Gate 4: SHA-256 Lock</a:t>
            </a:r>
          </a:p>
          <a:p>
            <a:pPr>
              <a:defRPr sz="1000">
                <a:solidFill>
                  <a:srgbClr val="64748B"/>
                </a:solidFill>
              </a:defRPr>
            </a:pPr>
            <a:r>
              <a:t>File receives a permanent cryptographic checksum. Any modification on disk instantly voids the test.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530 AUDIT SAMPLING</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06: Monetary Unit Sampling (MUS) Statistical Engine</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11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Instead of picking transactions out of a hat, MUS treats every single dollar like a lottery ticket. Big transactions have more tickets, so they get picked automatically. Small transactions still have a chance. This mathematically proves the numbers are honest.</a:t>
            </a:r>
          </a:p>
        </p:txBody>
      </p:sp>
      <p:sp>
        <p:nvSpPr>
          <p:cNvPr id="9" name="Rounded Rectangle 8"/>
          <p:cNvSpPr/>
          <p:nvPr/>
        </p:nvSpPr>
        <p:spPr>
          <a:xfrm>
            <a:off x="731520" y="2377440"/>
            <a:ext cx="5120640" cy="4023360"/>
          </a:xfrm>
          <a:prstGeom prst="roundRect">
            <a:avLst/>
          </a:prstGeom>
          <a:solidFill>
            <a:srgbClr val="F8FAFC"/>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Sample Sizing &amp; Interval Formula</a:t>
            </a:r>
          </a:p>
        </p:txBody>
      </p:sp>
      <p:sp>
        <p:nvSpPr>
          <p:cNvPr id="11" name="TextBox 10"/>
          <p:cNvSpPr txBox="1"/>
          <p:nvPr/>
        </p:nvSpPr>
        <p:spPr>
          <a:xfrm>
            <a:off x="914400" y="2834640"/>
            <a:ext cx="4754880" cy="3383280"/>
          </a:xfrm>
          <a:prstGeom prst="rect">
            <a:avLst/>
          </a:prstGeom>
          <a:noFill/>
        </p:spPr>
        <p:txBody>
          <a:bodyPr wrap="square">
            <a:spAutoFit/>
          </a:bodyPr>
          <a:lstStyle/>
          <a:p>
            <a:pPr>
              <a:defRPr sz="1200" b="1">
                <a:solidFill>
                  <a:srgbClr val="1E3A8A"/>
                </a:solidFill>
              </a:defRPr>
            </a:pPr>
            <a:r>
              <a:t>MATHEMATICAL FORMULAS:</a:t>
            </a:r>
          </a:p>
          <a:p>
            <a:pPr>
              <a:defRPr sz="1000">
                <a:solidFill>
                  <a:srgbClr val="334155"/>
                </a:solidFill>
              </a:defRPr>
            </a:pPr>
            <a:r>
              <a:t>• Sample Size Formula: n = (Book Value × Reliability Factor) / Tolerable Error</a:t>
            </a:r>
          </a:p>
          <a:p>
            <a:pPr>
              <a:defRPr sz="1000">
                <a:solidFill>
                  <a:srgbClr val="334155"/>
                </a:solidFill>
              </a:defRPr>
            </a:pPr>
            <a:r>
              <a:t>• Sampling Interval (J): J = Book Value / n (Systematic random interval)</a:t>
            </a:r>
          </a:p>
          <a:p>
            <a:pPr>
              <a:defRPr sz="1000">
                <a:solidFill>
                  <a:srgbClr val="334155"/>
                </a:solidFill>
              </a:defRPr>
            </a:pPr>
            <a:r>
              <a:t>• 100% Certainty Rule: Any transaction &gt;= J is selected with 100% certainty (Top Stratum)</a:t>
            </a:r>
          </a:p>
          <a:p>
            <a:pPr>
              <a:defRPr sz="1000">
                <a:solidFill>
                  <a:srgbClr val="334155"/>
                </a:solidFill>
              </a:defRPr>
            </a:pPr>
            <a:r>
              <a:t>• Reliability Factor (RF): 3.00 at 95% Confidence Level (Poisson Zero-Error Assumption)</a:t>
            </a:r>
          </a:p>
          <a:p>
            <a:pPr>
              <a:defRPr sz="1000">
                <a:solidFill>
                  <a:srgbClr val="334155"/>
                </a:solidFill>
              </a:defRPr>
            </a:pPr>
            <a:r>
              <a:t>• Tainting Percentage: Tainting = (Recorded Amount - Audit Amount) / Recorded Amount</a:t>
            </a:r>
          </a:p>
        </p:txBody>
      </p:sp>
      <p:sp>
        <p:nvSpPr>
          <p:cNvPr id="12" name="Rounded Rectangle 11"/>
          <p:cNvSpPr/>
          <p:nvPr/>
        </p:nvSpPr>
        <p:spPr>
          <a:xfrm>
            <a:off x="6126480" y="2377440"/>
            <a:ext cx="5333695" cy="4023360"/>
          </a:xfrm>
          <a:prstGeom prst="roundRect">
            <a:avLst/>
          </a:prstGeom>
          <a:solidFill>
            <a:srgbClr val="F8FAFC"/>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Upper Error Limit (UEL) Decision Tree</a:t>
            </a:r>
          </a:p>
        </p:txBody>
      </p:sp>
      <p:sp>
        <p:nvSpPr>
          <p:cNvPr id="14" name="Rounded Rectangle 13"/>
          <p:cNvSpPr/>
          <p:nvPr/>
        </p:nvSpPr>
        <p:spPr>
          <a:xfrm>
            <a:off x="6309360" y="2926080"/>
            <a:ext cx="4937760" cy="77724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46520" y="306324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6" name="TextBox 15"/>
          <p:cNvSpPr txBox="1"/>
          <p:nvPr/>
        </p:nvSpPr>
        <p:spPr>
          <a:xfrm>
            <a:off x="6903720" y="3035808"/>
            <a:ext cx="4251960" cy="594360"/>
          </a:xfrm>
          <a:prstGeom prst="rect">
            <a:avLst/>
          </a:prstGeom>
          <a:noFill/>
        </p:spPr>
        <p:txBody>
          <a:bodyPr wrap="square">
            <a:spAutoFit/>
          </a:bodyPr>
          <a:lstStyle/>
          <a:p>
            <a:pPr>
              <a:defRPr sz="1200" b="1">
                <a:solidFill>
                  <a:srgbClr val="0F172A"/>
                </a:solidFill>
              </a:defRPr>
            </a:pPr>
            <a:r>
              <a:t>Step 1: Calculate Basic Precision</a:t>
            </a:r>
          </a:p>
          <a:p>
            <a:pPr>
              <a:defRPr sz="1000">
                <a:solidFill>
                  <a:srgbClr val="64748B"/>
                </a:solidFill>
              </a:defRPr>
            </a:pPr>
            <a:r>
              <a:t>Basic Precision = J × Reliability Factor (Minimum sampling error).</a:t>
            </a:r>
          </a:p>
        </p:txBody>
      </p:sp>
      <p:sp>
        <p:nvSpPr>
          <p:cNvPr id="17" name="Rounded Rectangle 16"/>
          <p:cNvSpPr/>
          <p:nvPr/>
        </p:nvSpPr>
        <p:spPr>
          <a:xfrm>
            <a:off x="6309360" y="3794760"/>
            <a:ext cx="4937760" cy="77724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446520" y="393192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9" name="TextBox 18"/>
          <p:cNvSpPr txBox="1"/>
          <p:nvPr/>
        </p:nvSpPr>
        <p:spPr>
          <a:xfrm>
            <a:off x="6903720" y="3904488"/>
            <a:ext cx="4251960" cy="594360"/>
          </a:xfrm>
          <a:prstGeom prst="rect">
            <a:avLst/>
          </a:prstGeom>
          <a:noFill/>
        </p:spPr>
        <p:txBody>
          <a:bodyPr wrap="square">
            <a:spAutoFit/>
          </a:bodyPr>
          <a:lstStyle/>
          <a:p>
            <a:pPr>
              <a:defRPr sz="1200" b="1">
                <a:solidFill>
                  <a:srgbClr val="0F172A"/>
                </a:solidFill>
              </a:defRPr>
            </a:pPr>
            <a:r>
              <a:t>Step 2: Project Most Likely Error</a:t>
            </a:r>
          </a:p>
          <a:p>
            <a:pPr>
              <a:defRPr sz="1000">
                <a:solidFill>
                  <a:srgbClr val="64748B"/>
                </a:solidFill>
              </a:defRPr>
            </a:pPr>
            <a:r>
              <a:t>Projected Misstatement = Sum of (Tainting % × J) for all errors.</a:t>
            </a:r>
          </a:p>
        </p:txBody>
      </p:sp>
      <p:sp>
        <p:nvSpPr>
          <p:cNvPr id="20" name="Rounded Rectangle 19"/>
          <p:cNvSpPr/>
          <p:nvPr/>
        </p:nvSpPr>
        <p:spPr>
          <a:xfrm>
            <a:off x="6309360" y="4663440"/>
            <a:ext cx="4937760" cy="77724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446520" y="4800600"/>
            <a:ext cx="384048" cy="384048"/>
          </a:xfrm>
          <a:prstGeom prst="ellipse">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22" name="TextBox 21"/>
          <p:cNvSpPr txBox="1"/>
          <p:nvPr/>
        </p:nvSpPr>
        <p:spPr>
          <a:xfrm>
            <a:off x="6903720" y="4773168"/>
            <a:ext cx="4251960" cy="594360"/>
          </a:xfrm>
          <a:prstGeom prst="rect">
            <a:avLst/>
          </a:prstGeom>
          <a:noFill/>
        </p:spPr>
        <p:txBody>
          <a:bodyPr wrap="square">
            <a:spAutoFit/>
          </a:bodyPr>
          <a:lstStyle/>
          <a:p>
            <a:pPr>
              <a:defRPr sz="1200" b="1">
                <a:solidFill>
                  <a:srgbClr val="0F172A"/>
                </a:solidFill>
              </a:defRPr>
            </a:pPr>
            <a:r>
              <a:t>Step 3: Add Incremental Allowance</a:t>
            </a:r>
          </a:p>
          <a:p>
            <a:pPr>
              <a:defRPr sz="1000">
                <a:solidFill>
                  <a:srgbClr val="64748B"/>
                </a:solidFill>
              </a:defRPr>
            </a:pPr>
            <a:r>
              <a:t>Statistical expansion for multiple observed errors at 95% confidence.</a:t>
            </a:r>
          </a:p>
        </p:txBody>
      </p:sp>
      <p:sp>
        <p:nvSpPr>
          <p:cNvPr id="23" name="Rounded Rectangle 22"/>
          <p:cNvSpPr/>
          <p:nvPr/>
        </p:nvSpPr>
        <p:spPr>
          <a:xfrm>
            <a:off x="6309360" y="5532120"/>
            <a:ext cx="4937760" cy="77724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46520" y="566928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5" name="TextBox 24"/>
          <p:cNvSpPr txBox="1"/>
          <p:nvPr/>
        </p:nvSpPr>
        <p:spPr>
          <a:xfrm>
            <a:off x="6903720" y="5641848"/>
            <a:ext cx="4251960" cy="594360"/>
          </a:xfrm>
          <a:prstGeom prst="rect">
            <a:avLst/>
          </a:prstGeom>
          <a:noFill/>
        </p:spPr>
        <p:txBody>
          <a:bodyPr wrap="square">
            <a:spAutoFit/>
          </a:bodyPr>
          <a:lstStyle/>
          <a:p>
            <a:pPr>
              <a:defRPr sz="1200" b="1">
                <a:solidFill>
                  <a:srgbClr val="0F172A"/>
                </a:solidFill>
              </a:defRPr>
            </a:pPr>
            <a:r>
              <a:t>Step 4: Statutory Decision Gate</a:t>
            </a:r>
          </a:p>
          <a:p>
            <a:pPr>
              <a:defRPr sz="1000">
                <a:solidFill>
                  <a:srgbClr val="64748B"/>
                </a:solidFill>
              </a:defRPr>
            </a:pPr>
            <a:r>
              <a:t>If UEL &lt;= Tolerable Error: PASS. If UEL &gt; Tolerable Error: FAIL (Material).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520 SUBSTANTIVE TESTING</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07: Substantive Analytical Procedures (SAP) Modeler</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12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Instead of checking 10,000 electric bills, an auditor calculates what the total SHOULD be (Average Watts × Tariff Rate). If the company's recorded expense matches the auditor's math within an acceptable corridor, it is approved without manual voucher checking.</a:t>
            </a:r>
          </a:p>
        </p:txBody>
      </p:sp>
      <p:sp>
        <p:nvSpPr>
          <p:cNvPr id="9" name="Rounded Rectangle 8"/>
          <p:cNvSpPr/>
          <p:nvPr/>
        </p:nvSpPr>
        <p:spPr>
          <a:xfrm>
            <a:off x="731520" y="2377440"/>
            <a:ext cx="1072865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10362895" cy="365760"/>
          </a:xfrm>
          <a:prstGeom prst="rect">
            <a:avLst/>
          </a:prstGeom>
          <a:noFill/>
        </p:spPr>
        <p:txBody>
          <a:bodyPr wrap="none">
            <a:spAutoFit/>
          </a:bodyPr>
          <a:lstStyle/>
          <a:p>
            <a:pPr>
              <a:defRPr sz="1300" b="1">
                <a:solidFill>
                  <a:srgbClr val="1E3A8A"/>
                </a:solidFill>
              </a:defRPr>
            </a:pPr>
            <a:r>
              <a:t>Predictive Regression Corridor &amp; Acceptable Variance Threshold (AVT)</a:t>
            </a:r>
          </a:p>
        </p:txBody>
      </p:sp>
      <p:sp>
        <p:nvSpPr>
          <p:cNvPr id="11" name="Rounded Rectangle 10"/>
          <p:cNvSpPr/>
          <p:nvPr/>
        </p:nvSpPr>
        <p:spPr>
          <a:xfrm>
            <a:off x="1005840" y="3017520"/>
            <a:ext cx="3246120" cy="301752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43000" y="315468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600200" y="3127248"/>
            <a:ext cx="2560320" cy="2834640"/>
          </a:xfrm>
          <a:prstGeom prst="rect">
            <a:avLst/>
          </a:prstGeom>
          <a:noFill/>
        </p:spPr>
        <p:txBody>
          <a:bodyPr wrap="square">
            <a:spAutoFit/>
          </a:bodyPr>
          <a:lstStyle/>
          <a:p>
            <a:pPr>
              <a:defRPr sz="1200" b="1">
                <a:solidFill>
                  <a:srgbClr val="0F172A"/>
                </a:solidFill>
              </a:defRPr>
            </a:pPr>
            <a:r>
              <a:t>Stage 1: Independent Expectation</a:t>
            </a:r>
          </a:p>
          <a:p>
            <a:pPr>
              <a:defRPr sz="1000">
                <a:solidFill>
                  <a:srgbClr val="64748B"/>
                </a:solidFill>
              </a:defRPr>
            </a:pPr>
            <a:r>
              <a:t>Build mathematical formula using verified external inputs (e.g. Debt × Weighted Interest Rate, or Staff Count × Grade Pay Scale).</a:t>
            </a:r>
          </a:p>
        </p:txBody>
      </p:sp>
      <p:sp>
        <p:nvSpPr>
          <p:cNvPr id="14" name="Rounded Rectangle 13"/>
          <p:cNvSpPr/>
          <p:nvPr/>
        </p:nvSpPr>
        <p:spPr>
          <a:xfrm>
            <a:off x="4480560" y="3017520"/>
            <a:ext cx="3246120" cy="301752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4617720" y="315468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5074920" y="3127248"/>
            <a:ext cx="2560320" cy="2834640"/>
          </a:xfrm>
          <a:prstGeom prst="rect">
            <a:avLst/>
          </a:prstGeom>
          <a:noFill/>
        </p:spPr>
        <p:txBody>
          <a:bodyPr wrap="square">
            <a:spAutoFit/>
          </a:bodyPr>
          <a:lstStyle/>
          <a:p>
            <a:pPr>
              <a:defRPr sz="1200" b="1">
                <a:solidFill>
                  <a:srgbClr val="0F172A"/>
                </a:solidFill>
              </a:defRPr>
            </a:pPr>
            <a:r>
              <a:t>Stage 2: Establish AVT Threshold</a:t>
            </a:r>
          </a:p>
          <a:p>
            <a:pPr>
              <a:defRPr sz="1000">
                <a:solidFill>
                  <a:srgbClr val="64748B"/>
                </a:solidFill>
              </a:defRPr>
            </a:pPr>
            <a:r>
              <a:t>Acceptable Variance Threshold = Mathematically capped at 25%–50% of Performance Materiality ($318k–$637k).</a:t>
            </a:r>
          </a:p>
        </p:txBody>
      </p:sp>
      <p:sp>
        <p:nvSpPr>
          <p:cNvPr id="17" name="Rounded Rectangle 16"/>
          <p:cNvSpPr/>
          <p:nvPr/>
        </p:nvSpPr>
        <p:spPr>
          <a:xfrm>
            <a:off x="7955279" y="3017520"/>
            <a:ext cx="3246120" cy="301752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8092439" y="315468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8549639" y="3127248"/>
            <a:ext cx="2560320" cy="2834640"/>
          </a:xfrm>
          <a:prstGeom prst="rect">
            <a:avLst/>
          </a:prstGeom>
          <a:noFill/>
        </p:spPr>
        <p:txBody>
          <a:bodyPr wrap="square">
            <a:spAutoFit/>
          </a:bodyPr>
          <a:lstStyle/>
          <a:p>
            <a:pPr>
              <a:defRPr sz="1200" b="1">
                <a:solidFill>
                  <a:srgbClr val="0F172A"/>
                </a:solidFill>
              </a:defRPr>
            </a:pPr>
            <a:r>
              <a:t>Stage 3: Decision &amp; Inquiry Corridor</a:t>
            </a:r>
          </a:p>
          <a:p>
            <a:pPr>
              <a:defRPr sz="1000">
                <a:solidFill>
                  <a:srgbClr val="64748B"/>
                </a:solidFill>
              </a:defRPr>
            </a:pPr>
            <a:r>
              <a:t>If |Recorded - Expected| &lt;= AVT: Substantive assurance achieved.</a:t>
            </a:r>
            <a:br/>
            <a:r>
              <a:t>If Variance &gt; AVT: System forces management inquiry &amp; voucher corroboration.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INTERNAL CONTROL FRAMEWORK</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08: COSO 17-Principle Governance Scorecard</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13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COSO is the world standard for company health. Like a doctor checking your 5 vital signs (heart, lungs, blood, reflexes, brain), the COSO Scorecard checks the 5 pillars of an organization to ensure integrity and stop corporate fraud.</a:t>
            </a:r>
          </a:p>
        </p:txBody>
      </p:sp>
      <p:sp>
        <p:nvSpPr>
          <p:cNvPr id="9" name="Rounded Rectangle 8"/>
          <p:cNvSpPr/>
          <p:nvPr/>
        </p:nvSpPr>
        <p:spPr>
          <a:xfrm>
            <a:off x="731520" y="2377440"/>
            <a:ext cx="1072865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10362895" cy="365760"/>
          </a:xfrm>
          <a:prstGeom prst="rect">
            <a:avLst/>
          </a:prstGeom>
          <a:noFill/>
        </p:spPr>
        <p:txBody>
          <a:bodyPr wrap="none">
            <a:spAutoFit/>
          </a:bodyPr>
          <a:lstStyle/>
          <a:p>
            <a:pPr>
              <a:defRPr sz="1300" b="1">
                <a:solidFill>
                  <a:srgbClr val="1E3A8A"/>
                </a:solidFill>
              </a:defRPr>
            </a:pPr>
            <a:r>
              <a:t>Conceptual 5-Pillar Architecture across 17 Principles</a:t>
            </a:r>
          </a:p>
        </p:txBody>
      </p:sp>
      <p:sp>
        <p:nvSpPr>
          <p:cNvPr id="11" name="Rounded Rectangle 10"/>
          <p:cNvSpPr/>
          <p:nvPr/>
        </p:nvSpPr>
        <p:spPr>
          <a:xfrm>
            <a:off x="914400" y="2926080"/>
            <a:ext cx="1965960" cy="3200400"/>
          </a:xfrm>
          <a:prstGeom prst="roundRect">
            <a:avLst/>
          </a:prstGeom>
          <a:solidFill>
            <a:srgbClr val="FFFFFF"/>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7280" y="3035808"/>
            <a:ext cx="1600200" cy="365760"/>
          </a:xfrm>
          <a:prstGeom prst="rect">
            <a:avLst/>
          </a:prstGeom>
          <a:noFill/>
        </p:spPr>
        <p:txBody>
          <a:bodyPr wrap="none">
            <a:spAutoFit/>
          </a:bodyPr>
          <a:lstStyle/>
          <a:p>
            <a:pPr>
              <a:defRPr sz="1300" b="1">
                <a:solidFill>
                  <a:srgbClr val="1E3A8A"/>
                </a:solidFill>
              </a:defRPr>
            </a:pPr>
            <a:r>
              <a:t>1. Control Env.</a:t>
            </a:r>
          </a:p>
        </p:txBody>
      </p:sp>
      <p:sp>
        <p:nvSpPr>
          <p:cNvPr id="13" name="TextBox 12"/>
          <p:cNvSpPr txBox="1"/>
          <p:nvPr/>
        </p:nvSpPr>
        <p:spPr>
          <a:xfrm>
            <a:off x="1005840" y="3383280"/>
            <a:ext cx="1783080" cy="2560320"/>
          </a:xfrm>
          <a:prstGeom prst="rect">
            <a:avLst/>
          </a:prstGeom>
          <a:noFill/>
        </p:spPr>
        <p:txBody>
          <a:bodyPr wrap="square">
            <a:spAutoFit/>
          </a:bodyPr>
          <a:lstStyle/>
          <a:p>
            <a:pPr>
              <a:defRPr sz="1100" b="1">
                <a:solidFill>
                  <a:srgbClr val="0284C7"/>
                </a:solidFill>
              </a:defRPr>
            </a:pPr>
            <a:r>
              <a:t>Principles 1–5</a:t>
            </a:r>
          </a:p>
          <a:p>
            <a:br/>
            <a:pPr>
              <a:defRPr sz="1000">
                <a:solidFill>
                  <a:srgbClr val="334155"/>
                </a:solidFill>
              </a:defRPr>
            </a:pPr>
            <a:r>
              <a:t>Focus:</a:t>
            </a:r>
            <a:br/>
            <a:r>
              <a:t>Board oversight, ethics, staff competence.</a:t>
            </a:r>
          </a:p>
          <a:p>
            <a:br/>
            <a:pPr>
              <a:defRPr sz="1000" b="1">
                <a:solidFill>
                  <a:srgbClr val="1E3A8A"/>
                </a:solidFill>
              </a:defRPr>
            </a:pPr>
            <a:r>
              <a:t>Maturity:</a:t>
            </a:r>
            <a:br/>
            <a:r>
              <a:t>Level 5 (Optimized)</a:t>
            </a:r>
          </a:p>
        </p:txBody>
      </p:sp>
      <p:sp>
        <p:nvSpPr>
          <p:cNvPr id="14" name="Rounded Rectangle 13"/>
          <p:cNvSpPr/>
          <p:nvPr/>
        </p:nvSpPr>
        <p:spPr>
          <a:xfrm>
            <a:off x="2971800" y="2926080"/>
            <a:ext cx="1965960" cy="3200400"/>
          </a:xfrm>
          <a:prstGeom prst="roundRect">
            <a:avLst/>
          </a:prstGeom>
          <a:solidFill>
            <a:srgbClr val="FFFFFF"/>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154680" y="3035808"/>
            <a:ext cx="1600200" cy="365760"/>
          </a:xfrm>
          <a:prstGeom prst="rect">
            <a:avLst/>
          </a:prstGeom>
          <a:noFill/>
        </p:spPr>
        <p:txBody>
          <a:bodyPr wrap="none">
            <a:spAutoFit/>
          </a:bodyPr>
          <a:lstStyle/>
          <a:p>
            <a:pPr>
              <a:defRPr sz="1300" b="1">
                <a:solidFill>
                  <a:srgbClr val="1E3A8A"/>
                </a:solidFill>
              </a:defRPr>
            </a:pPr>
            <a:r>
              <a:t>2. Risk Assessment</a:t>
            </a:r>
          </a:p>
        </p:txBody>
      </p:sp>
      <p:sp>
        <p:nvSpPr>
          <p:cNvPr id="16" name="TextBox 15"/>
          <p:cNvSpPr txBox="1"/>
          <p:nvPr/>
        </p:nvSpPr>
        <p:spPr>
          <a:xfrm>
            <a:off x="3063240" y="3383280"/>
            <a:ext cx="1783080" cy="2560320"/>
          </a:xfrm>
          <a:prstGeom prst="rect">
            <a:avLst/>
          </a:prstGeom>
          <a:noFill/>
        </p:spPr>
        <p:txBody>
          <a:bodyPr wrap="square">
            <a:spAutoFit/>
          </a:bodyPr>
          <a:lstStyle/>
          <a:p>
            <a:pPr>
              <a:defRPr sz="1100" b="1">
                <a:solidFill>
                  <a:srgbClr val="1E3A8A"/>
                </a:solidFill>
              </a:defRPr>
            </a:pPr>
            <a:r>
              <a:t>Principles 6–9</a:t>
            </a:r>
          </a:p>
          <a:p>
            <a:br/>
            <a:pPr>
              <a:defRPr sz="1000">
                <a:solidFill>
                  <a:srgbClr val="334155"/>
                </a:solidFill>
              </a:defRPr>
            </a:pPr>
            <a:r>
              <a:t>Focus:</a:t>
            </a:r>
            <a:br/>
            <a:r>
              <a:t>Fraud risk, changing market conditions.</a:t>
            </a:r>
          </a:p>
          <a:p>
            <a:br/>
            <a:pPr>
              <a:defRPr sz="1000" b="1">
                <a:solidFill>
                  <a:srgbClr val="1E3A8A"/>
                </a:solidFill>
              </a:defRPr>
            </a:pPr>
            <a:r>
              <a:t>Maturity:</a:t>
            </a:r>
            <a:br/>
            <a:r>
              <a:t>Level 4 (Managed)</a:t>
            </a:r>
          </a:p>
        </p:txBody>
      </p:sp>
      <p:sp>
        <p:nvSpPr>
          <p:cNvPr id="17" name="Rounded Rectangle 16"/>
          <p:cNvSpPr/>
          <p:nvPr/>
        </p:nvSpPr>
        <p:spPr>
          <a:xfrm>
            <a:off x="5029200" y="2926080"/>
            <a:ext cx="1965960" cy="3200400"/>
          </a:xfrm>
          <a:prstGeom prst="roundRect">
            <a:avLst/>
          </a:prstGeom>
          <a:solidFill>
            <a:srgbClr val="FFFFFF"/>
          </a:solidFill>
          <a:ln w="1524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212080" y="3035808"/>
            <a:ext cx="1600200" cy="365760"/>
          </a:xfrm>
          <a:prstGeom prst="rect">
            <a:avLst/>
          </a:prstGeom>
          <a:noFill/>
        </p:spPr>
        <p:txBody>
          <a:bodyPr wrap="none">
            <a:spAutoFit/>
          </a:bodyPr>
          <a:lstStyle/>
          <a:p>
            <a:pPr>
              <a:defRPr sz="1300" b="1">
                <a:solidFill>
                  <a:srgbClr val="1E3A8A"/>
                </a:solidFill>
              </a:defRPr>
            </a:pPr>
            <a:r>
              <a:t>3. Control Activities</a:t>
            </a:r>
          </a:p>
        </p:txBody>
      </p:sp>
      <p:sp>
        <p:nvSpPr>
          <p:cNvPr id="19" name="TextBox 18"/>
          <p:cNvSpPr txBox="1"/>
          <p:nvPr/>
        </p:nvSpPr>
        <p:spPr>
          <a:xfrm>
            <a:off x="5120640" y="3383280"/>
            <a:ext cx="1783080" cy="2560320"/>
          </a:xfrm>
          <a:prstGeom prst="rect">
            <a:avLst/>
          </a:prstGeom>
          <a:noFill/>
        </p:spPr>
        <p:txBody>
          <a:bodyPr wrap="square">
            <a:spAutoFit/>
          </a:bodyPr>
          <a:lstStyle/>
          <a:p>
            <a:pPr>
              <a:defRPr sz="1100" b="1">
                <a:solidFill>
                  <a:srgbClr val="7C3AED"/>
                </a:solidFill>
              </a:defRPr>
            </a:pPr>
            <a:r>
              <a:t>Principles 10–12</a:t>
            </a:r>
          </a:p>
          <a:p>
            <a:br/>
            <a:pPr>
              <a:defRPr sz="1000">
                <a:solidFill>
                  <a:srgbClr val="334155"/>
                </a:solidFill>
              </a:defRPr>
            </a:pPr>
            <a:r>
              <a:t>Focus:</a:t>
            </a:r>
            <a:br/>
            <a:r>
              <a:t>Policies, approvals, IT General Controls.</a:t>
            </a:r>
          </a:p>
          <a:p>
            <a:br/>
            <a:pPr>
              <a:defRPr sz="1000" b="1">
                <a:solidFill>
                  <a:srgbClr val="1E3A8A"/>
                </a:solidFill>
              </a:defRPr>
            </a:pPr>
            <a:r>
              <a:t>Maturity:</a:t>
            </a:r>
            <a:br/>
            <a:r>
              <a:t>Level 3 (Defined)</a:t>
            </a:r>
          </a:p>
        </p:txBody>
      </p:sp>
      <p:sp>
        <p:nvSpPr>
          <p:cNvPr id="20" name="Rounded Rectangle 19"/>
          <p:cNvSpPr/>
          <p:nvPr/>
        </p:nvSpPr>
        <p:spPr>
          <a:xfrm>
            <a:off x="7086600" y="2926080"/>
            <a:ext cx="1965960" cy="3200400"/>
          </a:xfrm>
          <a:prstGeom prst="roundRect">
            <a:avLst/>
          </a:prstGeom>
          <a:solidFill>
            <a:srgbClr val="FFFFFF"/>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269480" y="3035808"/>
            <a:ext cx="1600200" cy="365760"/>
          </a:xfrm>
          <a:prstGeom prst="rect">
            <a:avLst/>
          </a:prstGeom>
          <a:noFill/>
        </p:spPr>
        <p:txBody>
          <a:bodyPr wrap="none">
            <a:spAutoFit/>
          </a:bodyPr>
          <a:lstStyle/>
          <a:p>
            <a:pPr>
              <a:defRPr sz="1300" b="1">
                <a:solidFill>
                  <a:srgbClr val="1E3A8A"/>
                </a:solidFill>
              </a:defRPr>
            </a:pPr>
            <a:r>
              <a:t>4. Info &amp; Comm.</a:t>
            </a:r>
          </a:p>
        </p:txBody>
      </p:sp>
      <p:sp>
        <p:nvSpPr>
          <p:cNvPr id="22" name="TextBox 21"/>
          <p:cNvSpPr txBox="1"/>
          <p:nvPr/>
        </p:nvSpPr>
        <p:spPr>
          <a:xfrm>
            <a:off x="7178040" y="3383280"/>
            <a:ext cx="1783080" cy="2560320"/>
          </a:xfrm>
          <a:prstGeom prst="rect">
            <a:avLst/>
          </a:prstGeom>
          <a:noFill/>
        </p:spPr>
        <p:txBody>
          <a:bodyPr wrap="square">
            <a:spAutoFit/>
          </a:bodyPr>
          <a:lstStyle/>
          <a:p>
            <a:pPr>
              <a:defRPr sz="1100" b="1">
                <a:solidFill>
                  <a:srgbClr val="10B981"/>
                </a:solidFill>
              </a:defRPr>
            </a:pPr>
            <a:r>
              <a:t>Principles 13–15</a:t>
            </a:r>
          </a:p>
          <a:p>
            <a:br/>
            <a:pPr>
              <a:defRPr sz="1000">
                <a:solidFill>
                  <a:srgbClr val="334155"/>
                </a:solidFill>
              </a:defRPr>
            </a:pPr>
            <a:r>
              <a:t>Focus:</a:t>
            </a:r>
            <a:br/>
            <a:r>
              <a:t>Whistleblower lines, transparent reporting.</a:t>
            </a:r>
          </a:p>
          <a:p>
            <a:br/>
            <a:pPr>
              <a:defRPr sz="1000" b="1">
                <a:solidFill>
                  <a:srgbClr val="1E3A8A"/>
                </a:solidFill>
              </a:defRPr>
            </a:pPr>
            <a:r>
              <a:t>Maturity:</a:t>
            </a:r>
            <a:br/>
            <a:r>
              <a:t>Level 5 (Optimized)</a:t>
            </a:r>
          </a:p>
        </p:txBody>
      </p:sp>
      <p:sp>
        <p:nvSpPr>
          <p:cNvPr id="23" name="Rounded Rectangle 22"/>
          <p:cNvSpPr/>
          <p:nvPr/>
        </p:nvSpPr>
        <p:spPr>
          <a:xfrm>
            <a:off x="9144000" y="2926080"/>
            <a:ext cx="1965960" cy="3200400"/>
          </a:xfrm>
          <a:prstGeom prst="roundRect">
            <a:avLst/>
          </a:prstGeom>
          <a:solidFill>
            <a:srgbClr val="FFFFFF"/>
          </a:solidFill>
          <a:ln w="1524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326880" y="3035808"/>
            <a:ext cx="1600200" cy="365760"/>
          </a:xfrm>
          <a:prstGeom prst="rect">
            <a:avLst/>
          </a:prstGeom>
          <a:noFill/>
        </p:spPr>
        <p:txBody>
          <a:bodyPr wrap="none">
            <a:spAutoFit/>
          </a:bodyPr>
          <a:lstStyle/>
          <a:p>
            <a:pPr>
              <a:defRPr sz="1300" b="1">
                <a:solidFill>
                  <a:srgbClr val="1E3A8A"/>
                </a:solidFill>
              </a:defRPr>
            </a:pPr>
            <a:r>
              <a:t>5. Monitoring</a:t>
            </a:r>
          </a:p>
        </p:txBody>
      </p:sp>
      <p:sp>
        <p:nvSpPr>
          <p:cNvPr id="25" name="TextBox 24"/>
          <p:cNvSpPr txBox="1"/>
          <p:nvPr/>
        </p:nvSpPr>
        <p:spPr>
          <a:xfrm>
            <a:off x="9235440" y="3383280"/>
            <a:ext cx="1783080" cy="2560320"/>
          </a:xfrm>
          <a:prstGeom prst="rect">
            <a:avLst/>
          </a:prstGeom>
          <a:noFill/>
        </p:spPr>
        <p:txBody>
          <a:bodyPr wrap="square">
            <a:spAutoFit/>
          </a:bodyPr>
          <a:lstStyle/>
          <a:p>
            <a:pPr>
              <a:defRPr sz="1100" b="1">
                <a:solidFill>
                  <a:srgbClr val="D97706"/>
                </a:solidFill>
              </a:defRPr>
            </a:pPr>
            <a:r>
              <a:t>Principles 16–17</a:t>
            </a:r>
          </a:p>
          <a:p>
            <a:br/>
            <a:pPr>
              <a:defRPr sz="1000">
                <a:solidFill>
                  <a:srgbClr val="334155"/>
                </a:solidFill>
              </a:defRPr>
            </a:pPr>
            <a:r>
              <a:t>Focus:</a:t>
            </a:r>
            <a:br/>
            <a:r>
              <a:t>Ongoing audits, deficiency remediation.</a:t>
            </a:r>
          </a:p>
          <a:p>
            <a:br/>
            <a:pPr>
              <a:defRPr sz="1000" b="1">
                <a:solidFill>
                  <a:srgbClr val="1E3A8A"/>
                </a:solidFill>
              </a:defRPr>
            </a:pPr>
            <a:r>
              <a:t>Maturity:</a:t>
            </a:r>
            <a:br/>
            <a:r>
              <a:t>Level 4 (Managed)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ISQM 1 COMPLIANCE</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09: System of Quality Management (SOQM) Risk Register</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14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Who audits the auditors? ISQM 1 requires every accounting firm to have an internal quality control system. This module tracks 8 mandatory quality areas and requires the Managing Partner to formally sign an annual guarantee of excellence.</a:t>
            </a:r>
          </a:p>
        </p:txBody>
      </p:sp>
      <p:sp>
        <p:nvSpPr>
          <p:cNvPr id="9" name="Rounded Rectangle 8"/>
          <p:cNvSpPr/>
          <p:nvPr/>
        </p:nvSpPr>
        <p:spPr>
          <a:xfrm>
            <a:off x="731520" y="2377440"/>
            <a:ext cx="5120640" cy="4023360"/>
          </a:xfrm>
          <a:prstGeom prst="roundRect">
            <a:avLst/>
          </a:prstGeom>
          <a:solidFill>
            <a:srgbClr val="F8FAFC"/>
          </a:solidFill>
          <a:ln w="1524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8 Mandatory Quality Objectives</a:t>
            </a:r>
          </a:p>
        </p:txBody>
      </p:sp>
      <p:sp>
        <p:nvSpPr>
          <p:cNvPr id="11" name="TextBox 10"/>
          <p:cNvSpPr txBox="1"/>
          <p:nvPr/>
        </p:nvSpPr>
        <p:spPr>
          <a:xfrm>
            <a:off x="914400" y="2834640"/>
            <a:ext cx="4754880" cy="3383280"/>
          </a:xfrm>
          <a:prstGeom prst="rect">
            <a:avLst/>
          </a:prstGeom>
          <a:noFill/>
        </p:spPr>
        <p:txBody>
          <a:bodyPr wrap="square">
            <a:spAutoFit/>
          </a:bodyPr>
          <a:lstStyle/>
          <a:p>
            <a:pPr>
              <a:defRPr sz="1100">
                <a:solidFill>
                  <a:srgbClr val="334155"/>
                </a:solidFill>
              </a:defRPr>
            </a:pPr>
            <a:r>
              <a:t>• 1. Governance and Leadership Responsibilities</a:t>
            </a:r>
          </a:p>
          <a:p>
            <a:pPr>
              <a:defRPr sz="1100">
                <a:solidFill>
                  <a:srgbClr val="334155"/>
                </a:solidFill>
              </a:defRPr>
            </a:pPr>
            <a:r>
              <a:t>• 2. Relevant Ethical Requirements (IESBA Code)</a:t>
            </a:r>
          </a:p>
          <a:p>
            <a:pPr>
              <a:defRPr sz="1100">
                <a:solidFill>
                  <a:srgbClr val="334155"/>
                </a:solidFill>
              </a:defRPr>
            </a:pPr>
            <a:r>
              <a:t>• 3. Acceptance &amp; Continuance of Engagements</a:t>
            </a:r>
          </a:p>
          <a:p>
            <a:pPr>
              <a:defRPr sz="1100">
                <a:solidFill>
                  <a:srgbClr val="334155"/>
                </a:solidFill>
              </a:defRPr>
            </a:pPr>
            <a:r>
              <a:t>• 4. Engagement Performance &amp; Supervision</a:t>
            </a:r>
          </a:p>
          <a:p>
            <a:pPr>
              <a:defRPr sz="1100">
                <a:solidFill>
                  <a:srgbClr val="334155"/>
                </a:solidFill>
              </a:defRPr>
            </a:pPr>
            <a:r>
              <a:t>• 5. Resources (Human, Tech &amp; Intellectual)</a:t>
            </a:r>
          </a:p>
          <a:p>
            <a:pPr>
              <a:defRPr sz="1100">
                <a:solidFill>
                  <a:srgbClr val="334155"/>
                </a:solidFill>
              </a:defRPr>
            </a:pPr>
            <a:r>
              <a:t>• 6. Information and Communication Systems</a:t>
            </a:r>
          </a:p>
          <a:p>
            <a:pPr>
              <a:defRPr sz="1100">
                <a:solidFill>
                  <a:srgbClr val="334155"/>
                </a:solidFill>
              </a:defRPr>
            </a:pPr>
            <a:r>
              <a:t>• 7. Monitoring and Remediation Process</a:t>
            </a:r>
          </a:p>
          <a:p>
            <a:pPr>
              <a:defRPr sz="1100">
                <a:solidFill>
                  <a:srgbClr val="334155"/>
                </a:solidFill>
              </a:defRPr>
            </a:pPr>
            <a:r>
              <a:t>• 8. Firm's Dynamic Risk Assessment Process</a:t>
            </a:r>
          </a:p>
        </p:txBody>
      </p:sp>
      <p:sp>
        <p:nvSpPr>
          <p:cNvPr id="12" name="Rounded Rectangle 11"/>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5x5 Risk Heatmap &amp; Annual Partner Conclusion</a:t>
            </a:r>
          </a:p>
        </p:txBody>
      </p:sp>
      <p:sp>
        <p:nvSpPr>
          <p:cNvPr id="14" name="Rounded Rectangle 13"/>
          <p:cNvSpPr/>
          <p:nvPr/>
        </p:nvSpPr>
        <p:spPr>
          <a:xfrm>
            <a:off x="6309360" y="2926080"/>
            <a:ext cx="4937760" cy="77724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46520" y="306324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6" name="TextBox 15"/>
          <p:cNvSpPr txBox="1"/>
          <p:nvPr/>
        </p:nvSpPr>
        <p:spPr>
          <a:xfrm>
            <a:off x="6903720" y="3035808"/>
            <a:ext cx="4251960" cy="594360"/>
          </a:xfrm>
          <a:prstGeom prst="rect">
            <a:avLst/>
          </a:prstGeom>
          <a:noFill/>
        </p:spPr>
        <p:txBody>
          <a:bodyPr wrap="square">
            <a:spAutoFit/>
          </a:bodyPr>
          <a:lstStyle/>
          <a:p>
            <a:pPr>
              <a:defRPr sz="1200" b="1">
                <a:solidFill>
                  <a:srgbClr val="0F172A"/>
                </a:solidFill>
              </a:defRPr>
            </a:pPr>
            <a:r>
              <a:t>Risk Heatmap Quantification</a:t>
            </a:r>
          </a:p>
          <a:p>
            <a:pPr>
              <a:defRPr sz="1000">
                <a:solidFill>
                  <a:srgbClr val="64748B"/>
                </a:solidFill>
              </a:defRPr>
            </a:pPr>
            <a:r>
              <a:t>Quality risks scored by Likelihood (1–5) and Impact (1–5); plotted dynamically.</a:t>
            </a:r>
          </a:p>
        </p:txBody>
      </p:sp>
      <p:sp>
        <p:nvSpPr>
          <p:cNvPr id="17" name="Rounded Rectangle 16"/>
          <p:cNvSpPr/>
          <p:nvPr/>
        </p:nvSpPr>
        <p:spPr>
          <a:xfrm>
            <a:off x="6309360" y="3794760"/>
            <a:ext cx="4937760" cy="77724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446520" y="393192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9" name="TextBox 18"/>
          <p:cNvSpPr txBox="1"/>
          <p:nvPr/>
        </p:nvSpPr>
        <p:spPr>
          <a:xfrm>
            <a:off x="6903720" y="3904488"/>
            <a:ext cx="4251960" cy="594360"/>
          </a:xfrm>
          <a:prstGeom prst="rect">
            <a:avLst/>
          </a:prstGeom>
          <a:noFill/>
        </p:spPr>
        <p:txBody>
          <a:bodyPr wrap="square">
            <a:spAutoFit/>
          </a:bodyPr>
          <a:lstStyle/>
          <a:p>
            <a:pPr>
              <a:defRPr sz="1200" b="1">
                <a:solidFill>
                  <a:srgbClr val="0F172A"/>
                </a:solidFill>
              </a:defRPr>
            </a:pPr>
            <a:r>
              <a:t>Automated Mitigation Tracker</a:t>
            </a:r>
          </a:p>
          <a:p>
            <a:pPr>
              <a:defRPr sz="1000">
                <a:solidFill>
                  <a:srgbClr val="64748B"/>
                </a:solidFill>
              </a:defRPr>
            </a:pPr>
            <a:r>
              <a:t>Maps quality risks directly to mandatory staff training and tool deployments.</a:t>
            </a:r>
          </a:p>
        </p:txBody>
      </p:sp>
      <p:sp>
        <p:nvSpPr>
          <p:cNvPr id="20" name="Rounded Rectangle 19"/>
          <p:cNvSpPr/>
          <p:nvPr/>
        </p:nvSpPr>
        <p:spPr>
          <a:xfrm>
            <a:off x="6309360" y="4663440"/>
            <a:ext cx="4937760" cy="77724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446520" y="480060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22" name="TextBox 21"/>
          <p:cNvSpPr txBox="1"/>
          <p:nvPr/>
        </p:nvSpPr>
        <p:spPr>
          <a:xfrm>
            <a:off x="6903720" y="4773168"/>
            <a:ext cx="4251960" cy="594360"/>
          </a:xfrm>
          <a:prstGeom prst="rect">
            <a:avLst/>
          </a:prstGeom>
          <a:noFill/>
        </p:spPr>
        <p:txBody>
          <a:bodyPr wrap="square">
            <a:spAutoFit/>
          </a:bodyPr>
          <a:lstStyle/>
          <a:p>
            <a:pPr>
              <a:defRPr sz="1200" b="1">
                <a:solidFill>
                  <a:srgbClr val="0F172A"/>
                </a:solidFill>
              </a:defRPr>
            </a:pPr>
            <a:r>
              <a:t>Annual Leadership Evaluation</a:t>
            </a:r>
          </a:p>
          <a:p>
            <a:pPr>
              <a:defRPr sz="1000">
                <a:solidFill>
                  <a:srgbClr val="64748B"/>
                </a:solidFill>
              </a:defRPr>
            </a:pPr>
            <a:r>
              <a:t>Managing Partner certifies reasonable assurance under ISQM 1.53 annually.</a:t>
            </a:r>
          </a:p>
        </p:txBody>
      </p:sp>
      <p:sp>
        <p:nvSpPr>
          <p:cNvPr id="23" name="Rounded Rectangle 22"/>
          <p:cNvSpPr/>
          <p:nvPr/>
        </p:nvSpPr>
        <p:spPr>
          <a:xfrm>
            <a:off x="6309360" y="5532120"/>
            <a:ext cx="4937760" cy="77724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46520" y="5669280"/>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25" name="TextBox 24"/>
          <p:cNvSpPr txBox="1"/>
          <p:nvPr/>
        </p:nvSpPr>
        <p:spPr>
          <a:xfrm>
            <a:off x="6903720" y="5641848"/>
            <a:ext cx="4251960" cy="594360"/>
          </a:xfrm>
          <a:prstGeom prst="rect">
            <a:avLst/>
          </a:prstGeom>
          <a:noFill/>
        </p:spPr>
        <p:txBody>
          <a:bodyPr wrap="square">
            <a:spAutoFit/>
          </a:bodyPr>
          <a:lstStyle/>
          <a:p>
            <a:pPr>
              <a:defRPr sz="1200" b="1">
                <a:solidFill>
                  <a:srgbClr val="0F172A"/>
                </a:solidFill>
              </a:defRPr>
            </a:pPr>
            <a:r>
              <a:t>Regulatory Oversight Inspection</a:t>
            </a:r>
          </a:p>
          <a:p>
            <a:pPr>
              <a:defRPr sz="1000">
                <a:solidFill>
                  <a:srgbClr val="64748B"/>
                </a:solidFill>
              </a:defRPr>
            </a:pPr>
            <a:r>
              <a:t>Generates one-click compliance packets for SOCPA, ICAP, PCAOB inspectors.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ISQM 1.48 POST-ISSUANCE INSPECTION</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10: Cyclical Cold File Review Module</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15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Months after an audit is finished and the report is published, an independent partner re-opens the completed file ('Cold Review'). They check if the evidence truly supported the opinion—grading the work from Satisfactory to Deficient.</a:t>
            </a:r>
          </a:p>
        </p:txBody>
      </p:sp>
      <p:sp>
        <p:nvSpPr>
          <p:cNvPr id="9" name="Rounded Rectangle 8"/>
          <p:cNvSpPr/>
          <p:nvPr/>
        </p:nvSpPr>
        <p:spPr>
          <a:xfrm>
            <a:off x="731520" y="2377440"/>
            <a:ext cx="5120640" cy="4023360"/>
          </a:xfrm>
          <a:prstGeom prst="roundRect">
            <a:avLst/>
          </a:prstGeom>
          <a:solidFill>
            <a:srgbClr val="F8FAFC"/>
          </a:solidFill>
          <a:ln w="1524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3-Year Cyclical Partner Inspection</a:t>
            </a:r>
          </a:p>
        </p:txBody>
      </p:sp>
      <p:sp>
        <p:nvSpPr>
          <p:cNvPr id="11" name="Rounded Rectangle 10"/>
          <p:cNvSpPr/>
          <p:nvPr/>
        </p:nvSpPr>
        <p:spPr>
          <a:xfrm>
            <a:off x="914400" y="2926080"/>
            <a:ext cx="4754880" cy="91440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051560" y="306324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508760" y="3035808"/>
            <a:ext cx="4069080" cy="731520"/>
          </a:xfrm>
          <a:prstGeom prst="rect">
            <a:avLst/>
          </a:prstGeom>
          <a:noFill/>
        </p:spPr>
        <p:txBody>
          <a:bodyPr wrap="square">
            <a:spAutoFit/>
          </a:bodyPr>
          <a:lstStyle/>
          <a:p>
            <a:pPr>
              <a:defRPr sz="1200" b="1">
                <a:solidFill>
                  <a:srgbClr val="0F172A"/>
                </a:solidFill>
              </a:defRPr>
            </a:pPr>
            <a:r>
              <a:t>Mandatory Partner Selection</a:t>
            </a:r>
          </a:p>
          <a:p>
            <a:pPr>
              <a:defRPr sz="1000">
                <a:solidFill>
                  <a:srgbClr val="64748B"/>
                </a:solidFill>
              </a:defRPr>
            </a:pPr>
            <a:r>
              <a:t>At least one completed file inspected per Engagement Partner every 3 years.</a:t>
            </a:r>
          </a:p>
        </p:txBody>
      </p:sp>
      <p:sp>
        <p:nvSpPr>
          <p:cNvPr id="14" name="Rounded Rectangle 13"/>
          <p:cNvSpPr/>
          <p:nvPr/>
        </p:nvSpPr>
        <p:spPr>
          <a:xfrm>
            <a:off x="914400" y="3977639"/>
            <a:ext cx="4754880" cy="91440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051560" y="4114799"/>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1508760" y="4087367"/>
            <a:ext cx="4069080" cy="731520"/>
          </a:xfrm>
          <a:prstGeom prst="rect">
            <a:avLst/>
          </a:prstGeom>
          <a:noFill/>
        </p:spPr>
        <p:txBody>
          <a:bodyPr wrap="square">
            <a:spAutoFit/>
          </a:bodyPr>
          <a:lstStyle/>
          <a:p>
            <a:pPr>
              <a:defRPr sz="1200" b="1">
                <a:solidFill>
                  <a:srgbClr val="0F172A"/>
                </a:solidFill>
              </a:defRPr>
            </a:pPr>
            <a:r>
              <a:t>Strict Neutrality Guarantee</a:t>
            </a:r>
          </a:p>
          <a:p>
            <a:pPr>
              <a:defRPr sz="1000">
                <a:solidFill>
                  <a:srgbClr val="64748B"/>
                </a:solidFill>
              </a:defRPr>
            </a:pPr>
            <a:r>
              <a:t>Reviewer must NOT have participated in the engagement or the EQCR review.</a:t>
            </a:r>
          </a:p>
        </p:txBody>
      </p:sp>
      <p:sp>
        <p:nvSpPr>
          <p:cNvPr id="17" name="Rounded Rectangle 16"/>
          <p:cNvSpPr/>
          <p:nvPr/>
        </p:nvSpPr>
        <p:spPr>
          <a:xfrm>
            <a:off x="914400" y="5029200"/>
            <a:ext cx="4754880" cy="91440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051560" y="516636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1508760" y="5138928"/>
            <a:ext cx="4069080" cy="731520"/>
          </a:xfrm>
          <a:prstGeom prst="rect">
            <a:avLst/>
          </a:prstGeom>
          <a:noFill/>
        </p:spPr>
        <p:txBody>
          <a:bodyPr wrap="square">
            <a:spAutoFit/>
          </a:bodyPr>
          <a:lstStyle/>
          <a:p>
            <a:pPr>
              <a:defRPr sz="1200" b="1">
                <a:solidFill>
                  <a:srgbClr val="0F172A"/>
                </a:solidFill>
              </a:defRPr>
            </a:pPr>
            <a:r>
              <a:t>Post-Issuance Focus</a:t>
            </a:r>
          </a:p>
          <a:p>
            <a:pPr>
              <a:defRPr sz="1000">
                <a:solidFill>
                  <a:srgbClr val="64748B"/>
                </a:solidFill>
              </a:defRPr>
            </a:pPr>
            <a:r>
              <a:t>Evaluates whether working papers substantiate the statutory opinion released.</a:t>
            </a:r>
          </a:p>
        </p:txBody>
      </p:sp>
      <p:sp>
        <p:nvSpPr>
          <p:cNvPr id="20" name="Rounded Rectangle 19"/>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Standardized Grading Rubric &amp; Remediation</a:t>
            </a:r>
          </a:p>
        </p:txBody>
      </p:sp>
      <p:sp>
        <p:nvSpPr>
          <p:cNvPr id="22" name="Rounded Rectangle 21"/>
          <p:cNvSpPr/>
          <p:nvPr/>
        </p:nvSpPr>
        <p:spPr>
          <a:xfrm>
            <a:off x="6309360" y="2926080"/>
            <a:ext cx="4937760" cy="91440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446520" y="306324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24" name="TextBox 23"/>
          <p:cNvSpPr txBox="1"/>
          <p:nvPr/>
        </p:nvSpPr>
        <p:spPr>
          <a:xfrm>
            <a:off x="6903720" y="3035808"/>
            <a:ext cx="4251960" cy="731520"/>
          </a:xfrm>
          <a:prstGeom prst="rect">
            <a:avLst/>
          </a:prstGeom>
          <a:noFill/>
        </p:spPr>
        <p:txBody>
          <a:bodyPr wrap="square">
            <a:spAutoFit/>
          </a:bodyPr>
          <a:lstStyle/>
          <a:p>
            <a:pPr>
              <a:defRPr sz="1200" b="1">
                <a:solidFill>
                  <a:srgbClr val="0F172A"/>
                </a:solidFill>
              </a:defRPr>
            </a:pPr>
            <a:r>
              <a:t>Grade 1: Satisfactory</a:t>
            </a:r>
          </a:p>
          <a:p>
            <a:pPr>
              <a:defRPr sz="1000">
                <a:solidFill>
                  <a:srgbClr val="64748B"/>
                </a:solidFill>
              </a:defRPr>
            </a:pPr>
            <a:r>
              <a:t>Working papers fully support opinion; zero or minor documentation notes.</a:t>
            </a:r>
          </a:p>
        </p:txBody>
      </p:sp>
      <p:sp>
        <p:nvSpPr>
          <p:cNvPr id="25" name="Rounded Rectangle 24"/>
          <p:cNvSpPr/>
          <p:nvPr/>
        </p:nvSpPr>
        <p:spPr>
          <a:xfrm>
            <a:off x="6309360" y="3977639"/>
            <a:ext cx="4937760" cy="91440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6446520" y="4114799"/>
            <a:ext cx="384048" cy="384048"/>
          </a:xfrm>
          <a:prstGeom prst="ellipse">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27" name="TextBox 26"/>
          <p:cNvSpPr txBox="1"/>
          <p:nvPr/>
        </p:nvSpPr>
        <p:spPr>
          <a:xfrm>
            <a:off x="6903720" y="4087367"/>
            <a:ext cx="4251960" cy="731520"/>
          </a:xfrm>
          <a:prstGeom prst="rect">
            <a:avLst/>
          </a:prstGeom>
          <a:noFill/>
        </p:spPr>
        <p:txBody>
          <a:bodyPr wrap="square">
            <a:spAutoFit/>
          </a:bodyPr>
          <a:lstStyle/>
          <a:p>
            <a:pPr>
              <a:defRPr sz="1200" b="1">
                <a:solidFill>
                  <a:srgbClr val="0F172A"/>
                </a:solidFill>
              </a:defRPr>
            </a:pPr>
            <a:r>
              <a:t>Grade 2: Minor Deficiencies</a:t>
            </a:r>
          </a:p>
          <a:p>
            <a:pPr>
              <a:defRPr sz="1000">
                <a:solidFill>
                  <a:srgbClr val="64748B"/>
                </a:solidFill>
              </a:defRPr>
            </a:pPr>
            <a:r>
              <a:t>Audit opinion supported, but procedural or documentation gaps noted.</a:t>
            </a:r>
          </a:p>
        </p:txBody>
      </p:sp>
      <p:sp>
        <p:nvSpPr>
          <p:cNvPr id="28" name="Rounded Rectangle 27"/>
          <p:cNvSpPr/>
          <p:nvPr/>
        </p:nvSpPr>
        <p:spPr>
          <a:xfrm>
            <a:off x="6309360" y="5029200"/>
            <a:ext cx="4937760" cy="91440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446520" y="516636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30" name="TextBox 29"/>
          <p:cNvSpPr txBox="1"/>
          <p:nvPr/>
        </p:nvSpPr>
        <p:spPr>
          <a:xfrm>
            <a:off x="6903720" y="5138928"/>
            <a:ext cx="4251960" cy="731520"/>
          </a:xfrm>
          <a:prstGeom prst="rect">
            <a:avLst/>
          </a:prstGeom>
          <a:noFill/>
        </p:spPr>
        <p:txBody>
          <a:bodyPr wrap="square">
            <a:spAutoFit/>
          </a:bodyPr>
          <a:lstStyle/>
          <a:p>
            <a:pPr>
              <a:defRPr sz="1200" b="1">
                <a:solidFill>
                  <a:srgbClr val="0F172A"/>
                </a:solidFill>
              </a:defRPr>
            </a:pPr>
            <a:r>
              <a:t>Grade 3: Significant Deficiencies</a:t>
            </a:r>
          </a:p>
          <a:p>
            <a:pPr>
              <a:defRPr sz="1000">
                <a:solidFill>
                  <a:srgbClr val="64748B"/>
                </a:solidFill>
              </a:defRPr>
            </a:pPr>
            <a:r>
              <a:t>Insufficient evidence obtained BEFORE opinion was released! Triggers mandatory RCA and partner penalty.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IIA STANDARD 1300</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11: Quality Assurance &amp; Improvement Program (QAIP)</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16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Internal audit departments must pass an external exam by independent peer inspectors at least once every 5 years. Our platform runs continuous health checks and features a real-time countdown timer to keep the firm ready for inspection day.</a:t>
            </a:r>
          </a:p>
        </p:txBody>
      </p:sp>
      <p:sp>
        <p:nvSpPr>
          <p:cNvPr id="9" name="Rounded Rectangle 8"/>
          <p:cNvSpPr/>
          <p:nvPr/>
        </p:nvSpPr>
        <p:spPr>
          <a:xfrm>
            <a:off x="731520" y="2377440"/>
            <a:ext cx="5120640" cy="4023360"/>
          </a:xfrm>
          <a:prstGeom prst="roundRect">
            <a:avLst/>
          </a:prstGeom>
          <a:solidFill>
            <a:srgbClr val="F8FAFC"/>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Internal Ongoing &amp; Annual Monitoring</a:t>
            </a:r>
          </a:p>
        </p:txBody>
      </p:sp>
      <p:sp>
        <p:nvSpPr>
          <p:cNvPr id="11" name="Rounded Rectangle 10"/>
          <p:cNvSpPr/>
          <p:nvPr/>
        </p:nvSpPr>
        <p:spPr>
          <a:xfrm>
            <a:off x="914400" y="2926080"/>
            <a:ext cx="4754880" cy="91440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051560" y="306324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508760" y="3035808"/>
            <a:ext cx="4069080" cy="731520"/>
          </a:xfrm>
          <a:prstGeom prst="rect">
            <a:avLst/>
          </a:prstGeom>
          <a:noFill/>
        </p:spPr>
        <p:txBody>
          <a:bodyPr wrap="square">
            <a:spAutoFit/>
          </a:bodyPr>
          <a:lstStyle/>
          <a:p>
            <a:pPr>
              <a:defRPr sz="1200" b="1">
                <a:solidFill>
                  <a:srgbClr val="0F172A"/>
                </a:solidFill>
              </a:defRPr>
            </a:pPr>
            <a:r>
              <a:t>Ongoing Supervision</a:t>
            </a:r>
          </a:p>
          <a:p>
            <a:pPr>
              <a:defRPr sz="1000">
                <a:solidFill>
                  <a:srgbClr val="64748B"/>
                </a:solidFill>
              </a:defRPr>
            </a:pPr>
            <a:r>
              <a:t>Real-time tracking of workpaper sign-off velocity and milestone completion.</a:t>
            </a:r>
          </a:p>
        </p:txBody>
      </p:sp>
      <p:sp>
        <p:nvSpPr>
          <p:cNvPr id="14" name="Rounded Rectangle 13"/>
          <p:cNvSpPr/>
          <p:nvPr/>
        </p:nvSpPr>
        <p:spPr>
          <a:xfrm>
            <a:off x="914400" y="3977639"/>
            <a:ext cx="4754880" cy="91440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051560" y="4114799"/>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1508760" y="4087367"/>
            <a:ext cx="4069080" cy="731520"/>
          </a:xfrm>
          <a:prstGeom prst="rect">
            <a:avLst/>
          </a:prstGeom>
          <a:noFill/>
        </p:spPr>
        <p:txBody>
          <a:bodyPr wrap="square">
            <a:spAutoFit/>
          </a:bodyPr>
          <a:lstStyle/>
          <a:p>
            <a:pPr>
              <a:defRPr sz="1200" b="1">
                <a:solidFill>
                  <a:srgbClr val="0F172A"/>
                </a:solidFill>
              </a:defRPr>
            </a:pPr>
            <a:r>
              <a:t>Annual Self-Assessments</a:t>
            </a:r>
          </a:p>
          <a:p>
            <a:pPr>
              <a:defRPr sz="1000">
                <a:solidFill>
                  <a:srgbClr val="64748B"/>
                </a:solidFill>
              </a:defRPr>
            </a:pPr>
            <a:r>
              <a:t>Comprehensive yearly audit benchmarking against the IPPF standards.</a:t>
            </a:r>
          </a:p>
        </p:txBody>
      </p:sp>
      <p:sp>
        <p:nvSpPr>
          <p:cNvPr id="17" name="Rounded Rectangle 16"/>
          <p:cNvSpPr/>
          <p:nvPr/>
        </p:nvSpPr>
        <p:spPr>
          <a:xfrm>
            <a:off x="914400" y="5029200"/>
            <a:ext cx="4754880" cy="91440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051560" y="516636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1508760" y="5138928"/>
            <a:ext cx="4069080" cy="731520"/>
          </a:xfrm>
          <a:prstGeom prst="rect">
            <a:avLst/>
          </a:prstGeom>
          <a:noFill/>
        </p:spPr>
        <p:txBody>
          <a:bodyPr wrap="square">
            <a:spAutoFit/>
          </a:bodyPr>
          <a:lstStyle/>
          <a:p>
            <a:pPr>
              <a:defRPr sz="1200" b="1">
                <a:solidFill>
                  <a:srgbClr val="0F172A"/>
                </a:solidFill>
              </a:defRPr>
            </a:pPr>
            <a:r>
              <a:t>KPI Dashboard</a:t>
            </a:r>
          </a:p>
          <a:p>
            <a:pPr>
              <a:defRPr sz="1000">
                <a:solidFill>
                  <a:srgbClr val="64748B"/>
                </a:solidFill>
              </a:defRPr>
            </a:pPr>
            <a:r>
              <a:t>Monitors staff billable utilization, client satisfaction, and finding closure rates.</a:t>
            </a:r>
          </a:p>
        </p:txBody>
      </p:sp>
      <p:sp>
        <p:nvSpPr>
          <p:cNvPr id="20" name="Rounded Rectangle 19"/>
          <p:cNvSpPr/>
          <p:nvPr/>
        </p:nvSpPr>
        <p:spPr>
          <a:xfrm>
            <a:off x="6126480" y="2377440"/>
            <a:ext cx="5333695" cy="4023360"/>
          </a:xfrm>
          <a:prstGeom prst="roundRect">
            <a:avLst/>
          </a:prstGeom>
          <a:solidFill>
            <a:srgbClr val="F8FAFC"/>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5-Year External Quality Assessment Gate</a:t>
            </a:r>
          </a:p>
        </p:txBody>
      </p:sp>
      <p:sp>
        <p:nvSpPr>
          <p:cNvPr id="22" name="Rounded Rectangle 21"/>
          <p:cNvSpPr/>
          <p:nvPr/>
        </p:nvSpPr>
        <p:spPr>
          <a:xfrm>
            <a:off x="6309360" y="2926080"/>
            <a:ext cx="4937760" cy="91440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446520" y="306324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24" name="TextBox 23"/>
          <p:cNvSpPr txBox="1"/>
          <p:nvPr/>
        </p:nvSpPr>
        <p:spPr>
          <a:xfrm>
            <a:off x="6903720" y="3035808"/>
            <a:ext cx="4251960" cy="731520"/>
          </a:xfrm>
          <a:prstGeom prst="rect">
            <a:avLst/>
          </a:prstGeom>
          <a:noFill/>
        </p:spPr>
        <p:txBody>
          <a:bodyPr wrap="square">
            <a:spAutoFit/>
          </a:bodyPr>
          <a:lstStyle/>
          <a:p>
            <a:pPr>
              <a:defRPr sz="1200" b="1">
                <a:solidFill>
                  <a:srgbClr val="0F172A"/>
                </a:solidFill>
              </a:defRPr>
            </a:pPr>
            <a:r>
              <a:t>5-Year Peer Review Mandate</a:t>
            </a:r>
          </a:p>
          <a:p>
            <a:pPr>
              <a:defRPr sz="1000">
                <a:solidFill>
                  <a:srgbClr val="64748B"/>
                </a:solidFill>
              </a:defRPr>
            </a:pPr>
            <a:r>
              <a:t>Independent external team inspects audit practice every 5 years.</a:t>
            </a:r>
          </a:p>
        </p:txBody>
      </p:sp>
      <p:sp>
        <p:nvSpPr>
          <p:cNvPr id="25" name="Rounded Rectangle 24"/>
          <p:cNvSpPr/>
          <p:nvPr/>
        </p:nvSpPr>
        <p:spPr>
          <a:xfrm>
            <a:off x="6309360" y="3977639"/>
            <a:ext cx="4937760" cy="91440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6446520" y="4114799"/>
            <a:ext cx="384048" cy="384048"/>
          </a:xfrm>
          <a:prstGeom prst="ellipse">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27" name="TextBox 26"/>
          <p:cNvSpPr txBox="1"/>
          <p:nvPr/>
        </p:nvSpPr>
        <p:spPr>
          <a:xfrm>
            <a:off x="6903720" y="4087367"/>
            <a:ext cx="4251960" cy="731520"/>
          </a:xfrm>
          <a:prstGeom prst="rect">
            <a:avLst/>
          </a:prstGeom>
          <a:noFill/>
        </p:spPr>
        <p:txBody>
          <a:bodyPr wrap="square">
            <a:spAutoFit/>
          </a:bodyPr>
          <a:lstStyle/>
          <a:p>
            <a:pPr>
              <a:defRPr sz="1200" b="1">
                <a:solidFill>
                  <a:srgbClr val="0F172A"/>
                </a:solidFill>
              </a:defRPr>
            </a:pPr>
            <a:r>
              <a:t>Live Countdown Timer</a:t>
            </a:r>
          </a:p>
          <a:p>
            <a:pPr>
              <a:defRPr sz="1000">
                <a:solidFill>
                  <a:srgbClr val="64748B"/>
                </a:solidFill>
              </a:defRPr>
            </a:pPr>
            <a:r>
              <a:t>Tracks exact days remaining until statutory external peer review window.</a:t>
            </a:r>
          </a:p>
        </p:txBody>
      </p:sp>
      <p:sp>
        <p:nvSpPr>
          <p:cNvPr id="28" name="Rounded Rectangle 27"/>
          <p:cNvSpPr/>
          <p:nvPr/>
        </p:nvSpPr>
        <p:spPr>
          <a:xfrm>
            <a:off x="6309360" y="5029200"/>
            <a:ext cx="4937760" cy="91440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446520" y="516636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30" name="TextBox 29"/>
          <p:cNvSpPr txBox="1"/>
          <p:nvPr/>
        </p:nvSpPr>
        <p:spPr>
          <a:xfrm>
            <a:off x="6903720" y="5138928"/>
            <a:ext cx="4251960" cy="731520"/>
          </a:xfrm>
          <a:prstGeom prst="rect">
            <a:avLst/>
          </a:prstGeom>
          <a:noFill/>
        </p:spPr>
        <p:txBody>
          <a:bodyPr wrap="square">
            <a:spAutoFit/>
          </a:bodyPr>
          <a:lstStyle/>
          <a:p>
            <a:pPr>
              <a:defRPr sz="1200" b="1">
                <a:solidFill>
                  <a:srgbClr val="0F172A"/>
                </a:solidFill>
              </a:defRPr>
            </a:pPr>
            <a:r>
              <a:t>Pre-Packaged Evidence Vault</a:t>
            </a:r>
          </a:p>
          <a:p>
            <a:pPr>
              <a:defRPr sz="1000">
                <a:solidFill>
                  <a:srgbClr val="64748B"/>
                </a:solidFill>
              </a:defRPr>
            </a:pPr>
            <a:r>
              <a:t>Auto-packages engagement samples, independence affidavits, and staff CPD logs.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FRAUD PREVENTION</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12: Automated Segregation of Duties (SoD) Conflict Matrix</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17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To prevent embezzlement, one person must never have all three powers: Approving money, holding the cash, and writing the ledger. The system scans user permissions and blocks dangerous combinations automatically.</a:t>
            </a:r>
          </a:p>
        </p:txBody>
      </p:sp>
      <p:sp>
        <p:nvSpPr>
          <p:cNvPr id="9" name="Rounded Rectangle 8"/>
          <p:cNvSpPr/>
          <p:nvPr/>
        </p:nvSpPr>
        <p:spPr>
          <a:xfrm>
            <a:off x="731520" y="2377440"/>
            <a:ext cx="1072865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10362895" cy="365760"/>
          </a:xfrm>
          <a:prstGeom prst="rect">
            <a:avLst/>
          </a:prstGeom>
          <a:noFill/>
        </p:spPr>
        <p:txBody>
          <a:bodyPr wrap="none">
            <a:spAutoFit/>
          </a:bodyPr>
          <a:lstStyle/>
          <a:p>
            <a:pPr>
              <a:defRPr sz="1300" b="1">
                <a:solidFill>
                  <a:srgbClr val="1E3A8A"/>
                </a:solidFill>
              </a:defRPr>
            </a:pPr>
            <a:r>
              <a:t>Tripartite Conflict Detection: Authorization vs Custody vs Recordkeeping</a:t>
            </a:r>
          </a:p>
        </p:txBody>
      </p:sp>
      <p:sp>
        <p:nvSpPr>
          <p:cNvPr id="11" name="Rounded Rectangle 10"/>
          <p:cNvSpPr/>
          <p:nvPr/>
        </p:nvSpPr>
        <p:spPr>
          <a:xfrm>
            <a:off x="1005840" y="3017520"/>
            <a:ext cx="3246120" cy="3017520"/>
          </a:xfrm>
          <a:prstGeom prst="roundRect">
            <a:avLst/>
          </a:prstGeom>
          <a:solidFill>
            <a:srgbClr val="FFFFFF"/>
          </a:solidFill>
          <a:ln w="1524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88720" y="3127248"/>
            <a:ext cx="2880360" cy="365760"/>
          </a:xfrm>
          <a:prstGeom prst="rect">
            <a:avLst/>
          </a:prstGeom>
          <a:noFill/>
        </p:spPr>
        <p:txBody>
          <a:bodyPr wrap="none">
            <a:spAutoFit/>
          </a:bodyPr>
          <a:lstStyle/>
          <a:p>
            <a:pPr>
              <a:defRPr sz="1300" b="1">
                <a:solidFill>
                  <a:srgbClr val="1E3A8A"/>
                </a:solidFill>
              </a:defRPr>
            </a:pPr>
            <a:r>
              <a:t>1. Vendor Master &amp; Wire Release</a:t>
            </a:r>
          </a:p>
        </p:txBody>
      </p:sp>
      <p:sp>
        <p:nvSpPr>
          <p:cNvPr id="13" name="TextBox 12"/>
          <p:cNvSpPr txBox="1"/>
          <p:nvPr/>
        </p:nvSpPr>
        <p:spPr>
          <a:xfrm>
            <a:off x="1143000" y="3474720"/>
            <a:ext cx="2971800" cy="2377440"/>
          </a:xfrm>
          <a:prstGeom prst="rect">
            <a:avLst/>
          </a:prstGeom>
          <a:noFill/>
        </p:spPr>
        <p:txBody>
          <a:bodyPr wrap="square">
            <a:spAutoFit/>
          </a:bodyPr>
          <a:lstStyle/>
          <a:p>
            <a:pPr>
              <a:defRPr sz="1100">
                <a:solidFill>
                  <a:srgbClr val="334155"/>
                </a:solidFill>
              </a:defRPr>
            </a:pPr>
            <a:r>
              <a:t>Danger: Creating fake vendor and wiring money to personal bank.</a:t>
            </a:r>
            <a:br/>
            <a:r>
              <a:t>Rule: Users who create/modify vendor accounts CANNOT approve payment runs.</a:t>
            </a:r>
            <a:br/>
            <a:r>
              <a:t>Status: BLOCKED &amp; FLAGGED.</a:t>
            </a:r>
          </a:p>
        </p:txBody>
      </p:sp>
      <p:sp>
        <p:nvSpPr>
          <p:cNvPr id="14" name="Rounded Rectangle 13"/>
          <p:cNvSpPr/>
          <p:nvPr/>
        </p:nvSpPr>
        <p:spPr>
          <a:xfrm>
            <a:off x="4480560" y="3017520"/>
            <a:ext cx="3246120" cy="3017520"/>
          </a:xfrm>
          <a:prstGeom prst="roundRect">
            <a:avLst/>
          </a:prstGeom>
          <a:solidFill>
            <a:srgbClr val="FFFFFF"/>
          </a:solidFill>
          <a:ln w="1524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3440" y="3127248"/>
            <a:ext cx="2880360" cy="365760"/>
          </a:xfrm>
          <a:prstGeom prst="rect">
            <a:avLst/>
          </a:prstGeom>
          <a:noFill/>
        </p:spPr>
        <p:txBody>
          <a:bodyPr wrap="none">
            <a:spAutoFit/>
          </a:bodyPr>
          <a:lstStyle/>
          <a:p>
            <a:pPr>
              <a:defRPr sz="1300" b="1">
                <a:solidFill>
                  <a:srgbClr val="1E3A8A"/>
                </a:solidFill>
              </a:defRPr>
            </a:pPr>
            <a:r>
              <a:t>2. HR Payroll &amp; Bank Transfers</a:t>
            </a:r>
          </a:p>
        </p:txBody>
      </p:sp>
      <p:sp>
        <p:nvSpPr>
          <p:cNvPr id="16" name="TextBox 15"/>
          <p:cNvSpPr txBox="1"/>
          <p:nvPr/>
        </p:nvSpPr>
        <p:spPr>
          <a:xfrm>
            <a:off x="4617720" y="3474720"/>
            <a:ext cx="2971800" cy="2377440"/>
          </a:xfrm>
          <a:prstGeom prst="rect">
            <a:avLst/>
          </a:prstGeom>
          <a:noFill/>
        </p:spPr>
        <p:txBody>
          <a:bodyPr wrap="square">
            <a:spAutoFit/>
          </a:bodyPr>
          <a:lstStyle/>
          <a:p>
            <a:pPr>
              <a:defRPr sz="1100">
                <a:solidFill>
                  <a:srgbClr val="334155"/>
                </a:solidFill>
              </a:defRPr>
            </a:pPr>
            <a:r>
              <a:t>Danger: Adding ghost employees and approving payroll transfers.</a:t>
            </a:r>
            <a:br/>
            <a:r>
              <a:t>Rule: HR staff managing salary grids CANNOT release bank disbursement files.</a:t>
            </a:r>
            <a:br/>
            <a:r>
              <a:t>Status: BLOCKED &amp; FLAGGED.</a:t>
            </a:r>
          </a:p>
        </p:txBody>
      </p:sp>
      <p:sp>
        <p:nvSpPr>
          <p:cNvPr id="17" name="Rounded Rectangle 16"/>
          <p:cNvSpPr/>
          <p:nvPr/>
        </p:nvSpPr>
        <p:spPr>
          <a:xfrm>
            <a:off x="7955279" y="3017520"/>
            <a:ext cx="3246120" cy="3017520"/>
          </a:xfrm>
          <a:prstGeom prst="roundRect">
            <a:avLst/>
          </a:prstGeom>
          <a:solidFill>
            <a:srgbClr val="FFFFFF"/>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138159" y="3127248"/>
            <a:ext cx="2880360" cy="365760"/>
          </a:xfrm>
          <a:prstGeom prst="rect">
            <a:avLst/>
          </a:prstGeom>
          <a:noFill/>
        </p:spPr>
        <p:txBody>
          <a:bodyPr wrap="none">
            <a:spAutoFit/>
          </a:bodyPr>
          <a:lstStyle/>
          <a:p>
            <a:pPr>
              <a:defRPr sz="1300" b="1">
                <a:solidFill>
                  <a:srgbClr val="1E3A8A"/>
                </a:solidFill>
              </a:defRPr>
            </a:pPr>
            <a:r>
              <a:t>3. Warehouse Scrap &amp; Ledger Write-Off</a:t>
            </a:r>
          </a:p>
        </p:txBody>
      </p:sp>
      <p:sp>
        <p:nvSpPr>
          <p:cNvPr id="19" name="TextBox 18"/>
          <p:cNvSpPr txBox="1"/>
          <p:nvPr/>
        </p:nvSpPr>
        <p:spPr>
          <a:xfrm>
            <a:off x="8092439" y="3474720"/>
            <a:ext cx="2971800" cy="2377440"/>
          </a:xfrm>
          <a:prstGeom prst="rect">
            <a:avLst/>
          </a:prstGeom>
          <a:noFill/>
        </p:spPr>
        <p:txBody>
          <a:bodyPr wrap="square">
            <a:spAutoFit/>
          </a:bodyPr>
          <a:lstStyle/>
          <a:p>
            <a:pPr>
              <a:defRPr sz="1100">
                <a:solidFill>
                  <a:srgbClr val="334155"/>
                </a:solidFill>
              </a:defRPr>
            </a:pPr>
            <a:r>
              <a:t>Danger: Stealing physical inventory and writing it off as damaged.</a:t>
            </a:r>
            <a:br/>
            <a:r>
              <a:t>Rule: Warehouse custody staff CANNOT post damage/scrap journal entries.</a:t>
            </a:r>
            <a:br/>
            <a:r>
              <a:t>Status: BLOCKED &amp; FLAGGED.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73152"/>
            <a:ext cx="1219169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82880"/>
            <a:ext cx="3291840" cy="292608"/>
          </a:xfrm>
          <a:prstGeom prst="roundRect">
            <a:avLst/>
          </a:prstGeom>
          <a:solidFill>
            <a:srgbClr val="EEF2FF"/>
          </a:solidFill>
          <a:ln w="12700">
            <a:solidFill>
              <a:srgbClr val="C7D2F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A8A"/>
                </a:solidFill>
              </a:defRPr>
            </a:pPr>
            <a:r>
              <a:t>ISA.KHANWCO.NET  •  ISA 230 &amp; ISA 700/705</a:t>
            </a:r>
          </a:p>
        </p:txBody>
      </p:sp>
      <p:sp>
        <p:nvSpPr>
          <p:cNvPr id="5" name="TextBox 4"/>
          <p:cNvSpPr txBox="1"/>
          <p:nvPr/>
        </p:nvSpPr>
        <p:spPr>
          <a:xfrm>
            <a:off x="731520" y="502920"/>
            <a:ext cx="9601200" cy="548640"/>
          </a:xfrm>
          <a:prstGeom prst="rect">
            <a:avLst/>
          </a:prstGeom>
          <a:noFill/>
        </p:spPr>
        <p:txBody>
          <a:bodyPr wrap="square">
            <a:spAutoFit/>
          </a:bodyPr>
          <a:lstStyle/>
          <a:p>
            <a:pPr>
              <a:defRPr sz="2100" b="1">
                <a:solidFill>
                  <a:srgbClr val="0F172A"/>
                </a:solidFill>
              </a:defRPr>
            </a:pPr>
            <a:r>
              <a:t>Module 13 &amp; 14: Merkle Quorum Sign-Off &amp; Statutory Opinion Generator</a:t>
            </a:r>
          </a:p>
        </p:txBody>
      </p:sp>
      <p:sp>
        <p:nvSpPr>
          <p:cNvPr id="6" name="Rounded Rectangle 5"/>
          <p:cNvSpPr/>
          <p:nvPr/>
        </p:nvSpPr>
        <p:spPr>
          <a:xfrm>
            <a:off x="10424160" y="320040"/>
            <a:ext cx="1005840" cy="438912"/>
          </a:xfrm>
          <a:prstGeom prst="roundRect">
            <a:avLst/>
          </a:prstGeom>
          <a:solidFill>
            <a:srgbClr val="F8FAF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1E3A8A"/>
                </a:solidFill>
              </a:defRPr>
            </a:pPr>
            <a:r>
              <a:t>18 / 18</a:t>
            </a:r>
          </a:p>
        </p:txBody>
      </p:sp>
      <p:sp>
        <p:nvSpPr>
          <p:cNvPr id="7" name="Rounded Rectangle 6"/>
          <p:cNvSpPr/>
          <p:nvPr/>
        </p:nvSpPr>
        <p:spPr>
          <a:xfrm>
            <a:off x="731520" y="1234440"/>
            <a:ext cx="10728655" cy="1005840"/>
          </a:xfrm>
          <a:prstGeom prst="roundRect">
            <a:avLst/>
          </a:prstGeom>
          <a:solidFill>
            <a:srgbClr val="FEF9C3"/>
          </a:solidFill>
          <a:ln w="127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307592"/>
            <a:ext cx="10362895" cy="859536"/>
          </a:xfrm>
          <a:prstGeom prst="rect">
            <a:avLst/>
          </a:prstGeom>
          <a:noFill/>
        </p:spPr>
        <p:txBody>
          <a:bodyPr wrap="square">
            <a:spAutoFit/>
          </a:bodyPr>
          <a:lstStyle/>
          <a:p>
            <a:pPr>
              <a:defRPr sz="1100" b="1">
                <a:solidFill>
                  <a:srgbClr val="A16207"/>
                </a:solidFill>
              </a:defRPr>
            </a:pPr>
            <a:r>
              <a:t>💡 Plain English Explained (For Everyone):</a:t>
            </a:r>
          </a:p>
          <a:p>
            <a:pPr>
              <a:defRPr sz="1100">
                <a:solidFill>
                  <a:srgbClr val="422006"/>
                </a:solidFill>
              </a:defRPr>
            </a:pPr>
            <a:r>
              <a:t>At the grand finale, all evidence files are locked together using blockchain technology (Merkle Tree). Once all 4 audit leaders sign off with their digital keys, the system writes the final audit opinion letter automatically.</a:t>
            </a:r>
          </a:p>
        </p:txBody>
      </p:sp>
      <p:sp>
        <p:nvSpPr>
          <p:cNvPr id="9" name="Rounded Rectangle 8"/>
          <p:cNvSpPr/>
          <p:nvPr/>
        </p:nvSpPr>
        <p:spPr>
          <a:xfrm>
            <a:off x="731520" y="2377440"/>
            <a:ext cx="5120640" cy="4023360"/>
          </a:xfrm>
          <a:prstGeom prst="roundRect">
            <a:avLst/>
          </a:prstGeom>
          <a:solidFill>
            <a:srgbClr val="F8FAFC"/>
          </a:solidFill>
          <a:ln w="1524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87168"/>
            <a:ext cx="4754880" cy="365760"/>
          </a:xfrm>
          <a:prstGeom prst="rect">
            <a:avLst/>
          </a:prstGeom>
          <a:noFill/>
        </p:spPr>
        <p:txBody>
          <a:bodyPr wrap="none">
            <a:spAutoFit/>
          </a:bodyPr>
          <a:lstStyle/>
          <a:p>
            <a:pPr>
              <a:defRPr sz="1300" b="1">
                <a:solidFill>
                  <a:srgbClr val="1E3A8A"/>
                </a:solidFill>
              </a:defRPr>
            </a:pPr>
            <a:r>
              <a:t>Cryptographic Merkle Tree Archival</a:t>
            </a:r>
          </a:p>
        </p:txBody>
      </p:sp>
      <p:sp>
        <p:nvSpPr>
          <p:cNvPr id="11" name="Rounded Rectangle 10"/>
          <p:cNvSpPr/>
          <p:nvPr/>
        </p:nvSpPr>
        <p:spPr>
          <a:xfrm>
            <a:off x="914400" y="2926080"/>
            <a:ext cx="4754880" cy="91440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051560" y="306324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3" name="TextBox 12"/>
          <p:cNvSpPr txBox="1"/>
          <p:nvPr/>
        </p:nvSpPr>
        <p:spPr>
          <a:xfrm>
            <a:off x="1508760" y="3035808"/>
            <a:ext cx="4069080" cy="731520"/>
          </a:xfrm>
          <a:prstGeom prst="rect">
            <a:avLst/>
          </a:prstGeom>
          <a:noFill/>
        </p:spPr>
        <p:txBody>
          <a:bodyPr wrap="square">
            <a:spAutoFit/>
          </a:bodyPr>
          <a:lstStyle/>
          <a:p>
            <a:pPr>
              <a:defRPr sz="1200" b="1">
                <a:solidFill>
                  <a:srgbClr val="0F172A"/>
                </a:solidFill>
              </a:defRPr>
            </a:pPr>
            <a:r>
              <a:t>ISA 230 60-Day Archival Rule</a:t>
            </a:r>
          </a:p>
          <a:p>
            <a:pPr>
              <a:defRPr sz="1000">
                <a:solidFill>
                  <a:srgbClr val="64748B"/>
                </a:solidFill>
              </a:defRPr>
            </a:pPr>
            <a:r>
              <a:t>Locks the entire working paper file within 60 days of report date.</a:t>
            </a:r>
          </a:p>
        </p:txBody>
      </p:sp>
      <p:sp>
        <p:nvSpPr>
          <p:cNvPr id="14" name="Rounded Rectangle 13"/>
          <p:cNvSpPr/>
          <p:nvPr/>
        </p:nvSpPr>
        <p:spPr>
          <a:xfrm>
            <a:off x="914400" y="3977639"/>
            <a:ext cx="4754880" cy="914400"/>
          </a:xfrm>
          <a:prstGeom prst="roundRect">
            <a:avLst/>
          </a:prstGeom>
          <a:solidFill>
            <a:srgbClr val="FFFFFF"/>
          </a:solidFill>
          <a:ln w="1905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051560" y="4114799"/>
            <a:ext cx="384048" cy="384048"/>
          </a:xfrm>
          <a:prstGeom prst="ellipse">
            <a:avLst/>
          </a:prstGeom>
          <a:solidFill>
            <a:srgbClr val="1E3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6" name="TextBox 15"/>
          <p:cNvSpPr txBox="1"/>
          <p:nvPr/>
        </p:nvSpPr>
        <p:spPr>
          <a:xfrm>
            <a:off x="1508760" y="4087367"/>
            <a:ext cx="4069080" cy="731520"/>
          </a:xfrm>
          <a:prstGeom prst="rect">
            <a:avLst/>
          </a:prstGeom>
          <a:noFill/>
        </p:spPr>
        <p:txBody>
          <a:bodyPr wrap="square">
            <a:spAutoFit/>
          </a:bodyPr>
          <a:lstStyle/>
          <a:p>
            <a:pPr>
              <a:defRPr sz="1200" b="1">
                <a:solidFill>
                  <a:srgbClr val="0F172A"/>
                </a:solidFill>
              </a:defRPr>
            </a:pPr>
            <a:r>
              <a:t>SHA-256 File Leaves</a:t>
            </a:r>
          </a:p>
          <a:p>
            <a:pPr>
              <a:defRPr sz="1000">
                <a:solidFill>
                  <a:srgbClr val="64748B"/>
                </a:solidFill>
              </a:defRPr>
            </a:pPr>
            <a:r>
              <a:t>Every voucher, memo, and lead schedule receives an immutable hash.</a:t>
            </a:r>
          </a:p>
        </p:txBody>
      </p:sp>
      <p:sp>
        <p:nvSpPr>
          <p:cNvPr id="17" name="Rounded Rectangle 16"/>
          <p:cNvSpPr/>
          <p:nvPr/>
        </p:nvSpPr>
        <p:spPr>
          <a:xfrm>
            <a:off x="914400" y="5029200"/>
            <a:ext cx="4754880" cy="914400"/>
          </a:xfrm>
          <a:prstGeom prst="roundRect">
            <a:avLst/>
          </a:prstGeom>
          <a:solidFill>
            <a:srgbClr val="FFFFFF"/>
          </a:solidFill>
          <a:ln w="19050">
            <a:solidFill>
              <a:srgbClr val="7C3A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051560" y="5166360"/>
            <a:ext cx="384048" cy="384048"/>
          </a:xfrm>
          <a:prstGeom prst="ellipse">
            <a:avLst/>
          </a:prstGeom>
          <a:solidFill>
            <a:srgbClr val="7C3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9" name="TextBox 18"/>
          <p:cNvSpPr txBox="1"/>
          <p:nvPr/>
        </p:nvSpPr>
        <p:spPr>
          <a:xfrm>
            <a:off x="1508760" y="5138928"/>
            <a:ext cx="4069080" cy="731520"/>
          </a:xfrm>
          <a:prstGeom prst="rect">
            <a:avLst/>
          </a:prstGeom>
          <a:noFill/>
        </p:spPr>
        <p:txBody>
          <a:bodyPr wrap="square">
            <a:spAutoFit/>
          </a:bodyPr>
          <a:lstStyle/>
          <a:p>
            <a:pPr>
              <a:defRPr sz="1200" b="1">
                <a:solidFill>
                  <a:srgbClr val="0F172A"/>
                </a:solidFill>
              </a:defRPr>
            </a:pPr>
            <a:r>
              <a:t>Merkle Root Sealing</a:t>
            </a:r>
          </a:p>
          <a:p>
            <a:pPr>
              <a:defRPr sz="1000">
                <a:solidFill>
                  <a:srgbClr val="64748B"/>
                </a:solidFill>
              </a:defRPr>
            </a:pPr>
            <a:r>
              <a:t>All hashes combined into a cryptographic root; tamper-evident forever.</a:t>
            </a:r>
          </a:p>
        </p:txBody>
      </p:sp>
      <p:sp>
        <p:nvSpPr>
          <p:cNvPr id="20" name="Rounded Rectangle 19"/>
          <p:cNvSpPr/>
          <p:nvPr/>
        </p:nvSpPr>
        <p:spPr>
          <a:xfrm>
            <a:off x="6126480" y="2377440"/>
            <a:ext cx="5333695" cy="4023360"/>
          </a:xfrm>
          <a:prstGeom prst="roundRect">
            <a:avLst/>
          </a:prstGeom>
          <a:solidFill>
            <a:srgbClr val="F8FAFC"/>
          </a:solidFill>
          <a:ln w="15240">
            <a:solidFill>
              <a:srgbClr val="1E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2487168"/>
            <a:ext cx="4967935" cy="365760"/>
          </a:xfrm>
          <a:prstGeom prst="rect">
            <a:avLst/>
          </a:prstGeom>
          <a:noFill/>
        </p:spPr>
        <p:txBody>
          <a:bodyPr wrap="none">
            <a:spAutoFit/>
          </a:bodyPr>
          <a:lstStyle/>
          <a:p>
            <a:pPr>
              <a:defRPr sz="1300" b="1">
                <a:solidFill>
                  <a:srgbClr val="1E3A8A"/>
                </a:solidFill>
              </a:defRPr>
            </a:pPr>
            <a:r>
              <a:t>Automated Opinion Matrix &amp; KAM Synthesis</a:t>
            </a:r>
          </a:p>
        </p:txBody>
      </p:sp>
      <p:sp>
        <p:nvSpPr>
          <p:cNvPr id="22" name="Rounded Rectangle 21"/>
          <p:cNvSpPr/>
          <p:nvPr/>
        </p:nvSpPr>
        <p:spPr>
          <a:xfrm>
            <a:off x="6309360" y="2926080"/>
            <a:ext cx="4937760" cy="777240"/>
          </a:xfrm>
          <a:prstGeom prst="roundRect">
            <a:avLst/>
          </a:prstGeom>
          <a:solidFill>
            <a:srgbClr val="FFFFFF"/>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446520" y="3063240"/>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24" name="TextBox 23"/>
          <p:cNvSpPr txBox="1"/>
          <p:nvPr/>
        </p:nvSpPr>
        <p:spPr>
          <a:xfrm>
            <a:off x="6903720" y="3035808"/>
            <a:ext cx="4251960" cy="594360"/>
          </a:xfrm>
          <a:prstGeom prst="rect">
            <a:avLst/>
          </a:prstGeom>
          <a:noFill/>
        </p:spPr>
        <p:txBody>
          <a:bodyPr wrap="square">
            <a:spAutoFit/>
          </a:bodyPr>
          <a:lstStyle/>
          <a:p>
            <a:pPr>
              <a:defRPr sz="1200" b="1">
                <a:solidFill>
                  <a:srgbClr val="0F172A"/>
                </a:solidFill>
              </a:defRPr>
            </a:pPr>
            <a:r>
              <a:t>Unmodified Opinion (ISA 700)</a:t>
            </a:r>
          </a:p>
          <a:p>
            <a:pPr>
              <a:defRPr sz="1000">
                <a:solidFill>
                  <a:srgbClr val="64748B"/>
                </a:solidFill>
              </a:defRPr>
            </a:pPr>
            <a:r>
              <a:t>True and fair view; financial statements are free of material error.</a:t>
            </a:r>
          </a:p>
        </p:txBody>
      </p:sp>
      <p:sp>
        <p:nvSpPr>
          <p:cNvPr id="25" name="Rounded Rectangle 24"/>
          <p:cNvSpPr/>
          <p:nvPr/>
        </p:nvSpPr>
        <p:spPr>
          <a:xfrm>
            <a:off x="6309360" y="3794760"/>
            <a:ext cx="4937760" cy="777240"/>
          </a:xfrm>
          <a:prstGeom prst="roundRect">
            <a:avLst/>
          </a:prstGeom>
          <a:solidFill>
            <a:srgbClr val="FFFFFF"/>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6446520" y="3931920"/>
            <a:ext cx="384048" cy="384048"/>
          </a:xfrm>
          <a:prstGeom prst="ellipse">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27" name="TextBox 26"/>
          <p:cNvSpPr txBox="1"/>
          <p:nvPr/>
        </p:nvSpPr>
        <p:spPr>
          <a:xfrm>
            <a:off x="6903720" y="3904488"/>
            <a:ext cx="4251960" cy="594360"/>
          </a:xfrm>
          <a:prstGeom prst="rect">
            <a:avLst/>
          </a:prstGeom>
          <a:noFill/>
        </p:spPr>
        <p:txBody>
          <a:bodyPr wrap="square">
            <a:spAutoFit/>
          </a:bodyPr>
          <a:lstStyle/>
          <a:p>
            <a:pPr>
              <a:defRPr sz="1200" b="1">
                <a:solidFill>
                  <a:srgbClr val="0F172A"/>
                </a:solidFill>
              </a:defRPr>
            </a:pPr>
            <a:r>
              <a:t>Qualified Opinion (ISA 705)</a:t>
            </a:r>
          </a:p>
          <a:p>
            <a:pPr>
              <a:defRPr sz="1000">
                <a:solidFill>
                  <a:srgbClr val="64748B"/>
                </a:solidFill>
              </a:defRPr>
            </a:pPr>
            <a:r>
              <a:t>Material but NOT pervasive misstatement or scope limitation.</a:t>
            </a:r>
          </a:p>
        </p:txBody>
      </p:sp>
      <p:sp>
        <p:nvSpPr>
          <p:cNvPr id="28" name="Rounded Rectangle 27"/>
          <p:cNvSpPr/>
          <p:nvPr/>
        </p:nvSpPr>
        <p:spPr>
          <a:xfrm>
            <a:off x="6309360" y="4663440"/>
            <a:ext cx="4937760" cy="777240"/>
          </a:xfrm>
          <a:prstGeom prst="roundRect">
            <a:avLst/>
          </a:prstGeom>
          <a:solidFill>
            <a:srgbClr val="FFFFFF"/>
          </a:solidFill>
          <a:ln w="19050">
            <a:solidFill>
              <a:srgbClr val="E11D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446520" y="4800600"/>
            <a:ext cx="384048" cy="384048"/>
          </a:xfrm>
          <a:prstGeom prst="ellipse">
            <a:avLst/>
          </a:prstGeom>
          <a:solidFill>
            <a:srgbClr val="E11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30" name="TextBox 29"/>
          <p:cNvSpPr txBox="1"/>
          <p:nvPr/>
        </p:nvSpPr>
        <p:spPr>
          <a:xfrm>
            <a:off x="6903720" y="4773168"/>
            <a:ext cx="4251960" cy="594360"/>
          </a:xfrm>
          <a:prstGeom prst="rect">
            <a:avLst/>
          </a:prstGeom>
          <a:noFill/>
        </p:spPr>
        <p:txBody>
          <a:bodyPr wrap="square">
            <a:spAutoFit/>
          </a:bodyPr>
          <a:lstStyle/>
          <a:p>
            <a:pPr>
              <a:defRPr sz="1200" b="1">
                <a:solidFill>
                  <a:srgbClr val="0F172A"/>
                </a:solidFill>
              </a:defRPr>
            </a:pPr>
            <a:r>
              <a:t>Adverse / Disclaimer (ISA 705)</a:t>
            </a:r>
          </a:p>
          <a:p>
            <a:pPr>
              <a:defRPr sz="1000">
                <a:solidFill>
                  <a:srgbClr val="64748B"/>
                </a:solidFill>
              </a:defRPr>
            </a:pPr>
            <a:r>
              <a:t>Errors are both material AND pervasive; or complete lack of evidence.</a:t>
            </a:r>
          </a:p>
        </p:txBody>
      </p:sp>
      <p:sp>
        <p:nvSpPr>
          <p:cNvPr id="31" name="Rounded Rectangle 30"/>
          <p:cNvSpPr/>
          <p:nvPr/>
        </p:nvSpPr>
        <p:spPr>
          <a:xfrm>
            <a:off x="6309360" y="5532120"/>
            <a:ext cx="4937760" cy="777240"/>
          </a:xfrm>
          <a:prstGeom prst="roundRect">
            <a:avLst/>
          </a:prstGeom>
          <a:solidFill>
            <a:srgbClr val="FFFF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6446520" y="5669280"/>
            <a:ext cx="384048" cy="384048"/>
          </a:xfrm>
          <a:prstGeom prst="ellipse">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33" name="TextBox 32"/>
          <p:cNvSpPr txBox="1"/>
          <p:nvPr/>
        </p:nvSpPr>
        <p:spPr>
          <a:xfrm>
            <a:off x="6903720" y="5641848"/>
            <a:ext cx="4251960" cy="594360"/>
          </a:xfrm>
          <a:prstGeom prst="rect">
            <a:avLst/>
          </a:prstGeom>
          <a:noFill/>
        </p:spPr>
        <p:txBody>
          <a:bodyPr wrap="square">
            <a:spAutoFit/>
          </a:bodyPr>
          <a:lstStyle/>
          <a:p>
            <a:pPr>
              <a:defRPr sz="1200" b="1">
                <a:solidFill>
                  <a:srgbClr val="0F172A"/>
                </a:solidFill>
              </a:defRPr>
            </a:pPr>
            <a:r>
              <a:t>Key Audit Matters (ISA 701)</a:t>
            </a:r>
          </a:p>
          <a:p>
            <a:pPr>
              <a:defRPr sz="1000">
                <a:solidFill>
                  <a:srgbClr val="64748B"/>
                </a:solidFill>
              </a:defRPr>
            </a:pPr>
            <a:r>
              <a:t>AI synthesizes high-ROMM areas into statutory disclosure text.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